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0"/>
  </p:notesMasterIdLst>
  <p:sldIdLst>
    <p:sldId id="256" r:id="rId2"/>
    <p:sldId id="257" r:id="rId3"/>
    <p:sldId id="264" r:id="rId4"/>
    <p:sldId id="258" r:id="rId5"/>
    <p:sldId id="268" r:id="rId6"/>
    <p:sldId id="269" r:id="rId7"/>
    <p:sldId id="270" r:id="rId8"/>
    <p:sldId id="263" r:id="rId9"/>
  </p:sldIdLst>
  <p:sldSz cx="9144000" cy="5143500" type="screen16x9"/>
  <p:notesSz cx="6858000" cy="9144000"/>
  <p:embeddedFontLst>
    <p:embeddedFont>
      <p:font typeface="Comfortaa" pitchFamily="2" charset="0"/>
      <p:regular r:id="rId11"/>
      <p:bold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54"/>
    <p:restoredTop sz="94085"/>
  </p:normalViewPr>
  <p:slideViewPr>
    <p:cSldViewPr snapToGrid="0">
      <p:cViewPr varScale="1">
        <p:scale>
          <a:sx n="138" d="100"/>
          <a:sy n="138" d="100"/>
        </p:scale>
        <p:origin x="200" y="3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9" name="Google Shape;69;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4075557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475668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149456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601300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5" name="Google Shape;155;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1"/>
        <p:cNvGrpSpPr/>
        <p:nvPr/>
      </p:nvGrpSpPr>
      <p:grpSpPr>
        <a:xfrm>
          <a:off x="0" y="0"/>
          <a:ext cx="0" cy="0"/>
          <a:chOff x="0" y="0"/>
          <a:chExt cx="0" cy="0"/>
        </a:xfrm>
      </p:grpSpPr>
      <p:sp>
        <p:nvSpPr>
          <p:cNvPr id="62" name="Google Shape;62;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63" name="Google Shape;63;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64" name="Google Shape;64;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5"/>
        <p:cNvGrpSpPr/>
        <p:nvPr/>
      </p:nvGrpSpPr>
      <p:grpSpPr>
        <a:xfrm>
          <a:off x="0" y="0"/>
          <a:ext cx="0" cy="0"/>
          <a:chOff x="0" y="0"/>
          <a:chExt cx="0" cy="0"/>
        </a:xfrm>
      </p:grpSpPr>
      <p:sp>
        <p:nvSpPr>
          <p:cNvPr id="66" name="Google Shape;66;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
        <p:cNvGrpSpPr/>
        <p:nvPr/>
      </p:nvGrpSpPr>
      <p:grpSpPr>
        <a:xfrm>
          <a:off x="0" y="0"/>
          <a:ext cx="0" cy="0"/>
          <a:chOff x="0" y="0"/>
          <a:chExt cx="0" cy="0"/>
        </a:xfrm>
      </p:grpSpPr>
      <p:sp>
        <p:nvSpPr>
          <p:cNvPr id="14" name="Google Shape;14;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
        <p:nvSpPr>
          <p:cNvPr id="15" name="Google Shape;15;p3"/>
          <p:cNvSpPr txBox="1">
            <a:spLocks noGrp="1"/>
          </p:cNvSpPr>
          <p:nvPr>
            <p:ph type="sldNum" idx="2"/>
          </p:nvPr>
        </p:nvSpPr>
        <p:spPr>
          <a:xfrm>
            <a:off x="114025" y="4722525"/>
            <a:ext cx="570000" cy="418800"/>
          </a:xfrm>
          <a:prstGeom prst="rect">
            <a:avLst/>
          </a:prstGeom>
          <a:noFill/>
          <a:ln>
            <a:noFill/>
          </a:ln>
        </p:spPr>
        <p:txBody>
          <a:bodyPr spcFirstLastPara="1" wrap="square" lIns="91425" tIns="91425" rIns="91425" bIns="91425"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9pPr>
          </a:lstStyle>
          <a:p>
            <a:pPr marL="0" lvl="0" indent="0" algn="ctr" rtl="0">
              <a:spcBef>
                <a:spcPts val="0"/>
              </a:spcBef>
              <a:spcAft>
                <a:spcPts val="0"/>
              </a:spcAft>
              <a:buNone/>
            </a:pPr>
            <a:fld id="{00000000-1234-1234-1234-123412341234}" type="slidenum">
              <a:rPr lang="it"/>
              <a:t>‹N›</a:t>
            </a:fld>
            <a:endParaRPr dirty="0"/>
          </a:p>
        </p:txBody>
      </p:sp>
      <p:sp>
        <p:nvSpPr>
          <p:cNvPr id="16" name="Google Shape;16;p3"/>
          <p:cNvSpPr/>
          <p:nvPr/>
        </p:nvSpPr>
        <p:spPr>
          <a:xfrm>
            <a:off x="791300" y="4648425"/>
            <a:ext cx="8359500" cy="495000"/>
          </a:xfrm>
          <a:prstGeom prst="rect">
            <a:avLst/>
          </a:prstGeom>
          <a:solidFill>
            <a:srgbClr val="80296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7" name="Google Shape;17;p3"/>
          <p:cNvSpPr txBox="1"/>
          <p:nvPr/>
        </p:nvSpPr>
        <p:spPr>
          <a:xfrm>
            <a:off x="923850" y="4783100"/>
            <a:ext cx="6012000" cy="2151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000"/>
              <a:buFont typeface="Arial"/>
              <a:buNone/>
            </a:pPr>
            <a:r>
              <a:rPr lang="it" sz="1000" b="0" i="0" u="none" strike="noStrike" cap="none">
                <a:solidFill>
                  <a:schemeClr val="lt1"/>
                </a:solidFill>
                <a:latin typeface="Arial"/>
                <a:ea typeface="Arial"/>
                <a:cs typeface="Arial"/>
                <a:sym typeface="Arial"/>
              </a:rPr>
              <a:t>Un servizio di aggiornamento scientifico sostenuto da un contributo educazionale non condizionante di</a:t>
            </a:r>
            <a:endParaRPr sz="1000" b="0" i="0" u="none" strike="noStrike" cap="none" dirty="0">
              <a:solidFill>
                <a:schemeClr val="lt1"/>
              </a:solidFill>
              <a:latin typeface="Arial"/>
              <a:ea typeface="Arial"/>
              <a:cs typeface="Arial"/>
              <a:sym typeface="Arial"/>
            </a:endParaRPr>
          </a:p>
        </p:txBody>
      </p:sp>
      <p:pic>
        <p:nvPicPr>
          <p:cNvPr id="18" name="Google Shape;18;p3"/>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859025" y="4722525"/>
            <a:ext cx="678405" cy="377525"/>
          </a:xfrm>
          <a:prstGeom prst="rect">
            <a:avLst/>
          </a:prstGeom>
          <a:noFill/>
          <a:ln>
            <a:noFill/>
          </a:ln>
        </p:spPr>
      </p:pic>
      <p:pic>
        <p:nvPicPr>
          <p:cNvPr id="19" name="Google Shape;19;p3"/>
          <p:cNvPicPr preferRelativeResize="0"/>
          <p:nvPr/>
        </p:nvPicPr>
        <p:blipFill rotWithShape="1">
          <a:blip r:embed="rId3" cstate="screen">
            <a:alphaModFix/>
            <a:extLst>
              <a:ext uri="{28A0092B-C50C-407E-A947-70E740481C1C}">
                <a14:useLocalDpi xmlns:a14="http://schemas.microsoft.com/office/drawing/2010/main"/>
              </a:ext>
            </a:extLst>
          </a:blip>
          <a:srcRect t="-17645"/>
          <a:stretch/>
        </p:blipFill>
        <p:spPr>
          <a:xfrm rot="10800000" flipH="1">
            <a:off x="5915300" y="1"/>
            <a:ext cx="3231675" cy="4137599"/>
          </a:xfrm>
          <a:prstGeom prst="rect">
            <a:avLst/>
          </a:prstGeom>
          <a:noFill/>
          <a:ln>
            <a:noFill/>
          </a:ln>
        </p:spPr>
      </p:pic>
      <p:sp>
        <p:nvSpPr>
          <p:cNvPr id="20" name="Google Shape;20;p3"/>
          <p:cNvSpPr txBox="1"/>
          <p:nvPr/>
        </p:nvSpPr>
        <p:spPr>
          <a:xfrm>
            <a:off x="1228725" y="257150"/>
            <a:ext cx="5088900" cy="8505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it" sz="2000" b="1" i="0" u="none" strike="noStrike" cap="none">
                <a:solidFill>
                  <a:srgbClr val="80296F"/>
                </a:solidFill>
                <a:latin typeface="Comfortaa"/>
                <a:ea typeface="Comfortaa"/>
                <a:cs typeface="Comfortaa"/>
                <a:sym typeface="Comfortaa"/>
              </a:rPr>
              <a:t>Dermatology summaries collection</a:t>
            </a:r>
            <a:endParaRPr sz="2000" b="1" i="0" u="none" strike="noStrike" cap="none" dirty="0">
              <a:solidFill>
                <a:srgbClr val="80296F"/>
              </a:solidFill>
              <a:latin typeface="Comfortaa"/>
              <a:ea typeface="Comfortaa"/>
              <a:cs typeface="Comfortaa"/>
              <a:sym typeface="Comfortaa"/>
            </a:endParaRPr>
          </a:p>
          <a:p>
            <a:pPr marL="0" marR="0" lvl="0" indent="0" algn="l" rtl="0">
              <a:lnSpc>
                <a:spcPct val="100000"/>
              </a:lnSpc>
              <a:spcBef>
                <a:spcPts val="0"/>
              </a:spcBef>
              <a:spcAft>
                <a:spcPts val="0"/>
              </a:spcAft>
              <a:buClr>
                <a:srgbClr val="000000"/>
              </a:buClr>
              <a:buSzPts val="1400"/>
              <a:buFont typeface="Arial"/>
              <a:buNone/>
            </a:pPr>
            <a:r>
              <a:rPr lang="it" sz="1400" b="0" i="0" u="none" strike="noStrike" cap="none">
                <a:solidFill>
                  <a:srgbClr val="000000"/>
                </a:solidFill>
                <a:latin typeface="Arial"/>
                <a:ea typeface="Arial"/>
                <a:cs typeface="Arial"/>
                <a:sym typeface="Arial"/>
              </a:rPr>
              <a:t>Dalla lettura internazionale | Focus sulla psoriasi</a:t>
            </a:r>
            <a:endParaRPr sz="1400" b="0" i="0" u="none" strike="noStrike" cap="none" dirty="0">
              <a:solidFill>
                <a:srgbClr val="000000"/>
              </a:solidFill>
              <a:latin typeface="Arial"/>
              <a:ea typeface="Arial"/>
              <a:cs typeface="Arial"/>
              <a:sym typeface="Arial"/>
            </a:endParaRPr>
          </a:p>
        </p:txBody>
      </p:sp>
      <p:pic>
        <p:nvPicPr>
          <p:cNvPr id="21" name="Google Shape;21;p3"/>
          <p:cNvPicPr preferRelativeResize="0"/>
          <p:nvPr/>
        </p:nvPicPr>
        <p:blipFill rotWithShape="1">
          <a:blip r:embed="rId4" cstate="screen">
            <a:alphaModFix/>
            <a:extLst>
              <a:ext uri="{28A0092B-C50C-407E-A947-70E740481C1C}">
                <a14:useLocalDpi xmlns:a14="http://schemas.microsoft.com/office/drawing/2010/main"/>
              </a:ext>
            </a:extLst>
          </a:blip>
          <a:srcRect/>
          <a:stretch/>
        </p:blipFill>
        <p:spPr>
          <a:xfrm>
            <a:off x="424100" y="287000"/>
            <a:ext cx="678300" cy="678300"/>
          </a:xfrm>
          <a:prstGeom prst="rect">
            <a:avLst/>
          </a:prstGeom>
          <a:noFill/>
          <a:ln>
            <a:noFill/>
          </a:ln>
        </p:spPr>
      </p:pic>
      <p:sp>
        <p:nvSpPr>
          <p:cNvPr id="22" name="Google Shape;22;p3"/>
          <p:cNvSpPr/>
          <p:nvPr/>
        </p:nvSpPr>
        <p:spPr>
          <a:xfrm>
            <a:off x="0" y="4648425"/>
            <a:ext cx="791400" cy="14700"/>
          </a:xfrm>
          <a:prstGeom prst="rect">
            <a:avLst/>
          </a:prstGeom>
          <a:solidFill>
            <a:srgbClr val="BF90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3"/>
        <p:cNvGrpSpPr/>
        <p:nvPr/>
      </p:nvGrpSpPr>
      <p:grpSpPr>
        <a:xfrm>
          <a:off x="0" y="0"/>
          <a:ext cx="0" cy="0"/>
          <a:chOff x="0" y="0"/>
          <a:chExt cx="0" cy="0"/>
        </a:xfrm>
      </p:grpSpPr>
      <p:sp>
        <p:nvSpPr>
          <p:cNvPr id="24" name="Google Shape;24;p4"/>
          <p:cNvSpPr txBox="1">
            <a:spLocks noGrp="1"/>
          </p:cNvSpPr>
          <p:nvPr>
            <p:ph type="body" idx="1"/>
          </p:nvPr>
        </p:nvSpPr>
        <p:spPr>
          <a:xfrm>
            <a:off x="1245675" y="333050"/>
            <a:ext cx="6722100" cy="4188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Clr>
                <a:srgbClr val="80296F"/>
              </a:buClr>
              <a:buSzPts val="2000"/>
              <a:buFont typeface="Comfortaa"/>
              <a:buNone/>
              <a:defRPr sz="2000" b="1">
                <a:solidFill>
                  <a:srgbClr val="80296F"/>
                </a:solidFill>
                <a:latin typeface="Comfortaa"/>
                <a:ea typeface="Comfortaa"/>
                <a:cs typeface="Comfortaa"/>
                <a:sym typeface="Comfortaa"/>
              </a:defRPr>
            </a:lvl1pPr>
          </a:lstStyle>
          <a:p>
            <a:endParaRPr/>
          </a:p>
        </p:txBody>
      </p:sp>
      <p:sp>
        <p:nvSpPr>
          <p:cNvPr id="25" name="Google Shape;25;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
        <p:nvSpPr>
          <p:cNvPr id="26" name="Google Shape;26;p4"/>
          <p:cNvSpPr txBox="1">
            <a:spLocks noGrp="1"/>
          </p:cNvSpPr>
          <p:nvPr>
            <p:ph type="sldNum" idx="2"/>
          </p:nvPr>
        </p:nvSpPr>
        <p:spPr>
          <a:xfrm>
            <a:off x="114025" y="4722525"/>
            <a:ext cx="570000" cy="418800"/>
          </a:xfrm>
          <a:prstGeom prst="rect">
            <a:avLst/>
          </a:prstGeom>
          <a:noFill/>
          <a:ln>
            <a:noFill/>
          </a:ln>
        </p:spPr>
        <p:txBody>
          <a:bodyPr spcFirstLastPara="1" wrap="square" lIns="91425" tIns="91425" rIns="91425" bIns="91425"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9pPr>
          </a:lstStyle>
          <a:p>
            <a:pPr marL="0" lvl="0" indent="0" algn="ctr" rtl="0">
              <a:spcBef>
                <a:spcPts val="0"/>
              </a:spcBef>
              <a:spcAft>
                <a:spcPts val="0"/>
              </a:spcAft>
              <a:buNone/>
            </a:pPr>
            <a:fld id="{00000000-1234-1234-1234-123412341234}" type="slidenum">
              <a:rPr lang="it"/>
              <a:t>‹N›</a:t>
            </a:fld>
            <a:endParaRPr dirty="0"/>
          </a:p>
        </p:txBody>
      </p:sp>
      <p:sp>
        <p:nvSpPr>
          <p:cNvPr id="27" name="Google Shape;27;p4"/>
          <p:cNvSpPr/>
          <p:nvPr/>
        </p:nvSpPr>
        <p:spPr>
          <a:xfrm>
            <a:off x="791300" y="4648425"/>
            <a:ext cx="8359500" cy="495000"/>
          </a:xfrm>
          <a:prstGeom prst="rect">
            <a:avLst/>
          </a:prstGeom>
          <a:solidFill>
            <a:srgbClr val="80296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8" name="Google Shape;28;p4"/>
          <p:cNvSpPr txBox="1"/>
          <p:nvPr/>
        </p:nvSpPr>
        <p:spPr>
          <a:xfrm>
            <a:off x="923850" y="4783100"/>
            <a:ext cx="1169100" cy="2151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000"/>
              <a:buFont typeface="Arial"/>
              <a:buNone/>
            </a:pPr>
            <a:r>
              <a:rPr lang="it" sz="1000" b="0" i="0" u="none" strike="noStrike" cap="none">
                <a:solidFill>
                  <a:schemeClr val="lt1"/>
                </a:solidFill>
                <a:latin typeface="Arial"/>
                <a:ea typeface="Arial"/>
                <a:cs typeface="Arial"/>
                <a:sym typeface="Arial"/>
              </a:rPr>
              <a:t>Developed by</a:t>
            </a:r>
            <a:endParaRPr sz="1000" b="0" i="0" u="none" strike="noStrike" cap="none" dirty="0">
              <a:solidFill>
                <a:schemeClr val="lt1"/>
              </a:solidFill>
              <a:latin typeface="Arial"/>
              <a:ea typeface="Arial"/>
              <a:cs typeface="Arial"/>
              <a:sym typeface="Arial"/>
            </a:endParaRPr>
          </a:p>
        </p:txBody>
      </p:sp>
      <p:pic>
        <p:nvPicPr>
          <p:cNvPr id="29" name="Google Shape;29;p4"/>
          <p:cNvPicPr preferRelativeResize="0"/>
          <p:nvPr/>
        </p:nvPicPr>
        <p:blipFill rotWithShape="1">
          <a:blip r:embed="rId2" cstate="screen">
            <a:alphaModFix/>
            <a:extLst>
              <a:ext uri="{28A0092B-C50C-407E-A947-70E740481C1C}">
                <a14:useLocalDpi xmlns:a14="http://schemas.microsoft.com/office/drawing/2010/main"/>
              </a:ext>
            </a:extLst>
          </a:blip>
          <a:srcRect t="-17645"/>
          <a:stretch/>
        </p:blipFill>
        <p:spPr>
          <a:xfrm rot="10800000" flipH="1">
            <a:off x="5915300" y="1"/>
            <a:ext cx="3231675" cy="4137599"/>
          </a:xfrm>
          <a:prstGeom prst="rect">
            <a:avLst/>
          </a:prstGeom>
          <a:noFill/>
          <a:ln>
            <a:noFill/>
          </a:ln>
        </p:spPr>
      </p:pic>
      <p:pic>
        <p:nvPicPr>
          <p:cNvPr id="30" name="Google Shape;30;p4"/>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424100" y="287000"/>
            <a:ext cx="678300" cy="678300"/>
          </a:xfrm>
          <a:prstGeom prst="rect">
            <a:avLst/>
          </a:prstGeom>
          <a:noFill/>
          <a:ln>
            <a:noFill/>
          </a:ln>
        </p:spPr>
      </p:pic>
      <p:sp>
        <p:nvSpPr>
          <p:cNvPr id="31" name="Google Shape;31;p4"/>
          <p:cNvSpPr txBox="1">
            <a:spLocks noGrp="1"/>
          </p:cNvSpPr>
          <p:nvPr>
            <p:ph type="title"/>
          </p:nvPr>
        </p:nvSpPr>
        <p:spPr>
          <a:xfrm>
            <a:off x="1245675" y="640800"/>
            <a:ext cx="5317200" cy="3468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1200"/>
              <a:buNone/>
              <a:defRPr sz="1200"/>
            </a:lvl1pPr>
            <a:lvl2pPr lvl="1" algn="l">
              <a:lnSpc>
                <a:spcPct val="100000"/>
              </a:lnSpc>
              <a:spcBef>
                <a:spcPts val="0"/>
              </a:spcBef>
              <a:spcAft>
                <a:spcPts val="0"/>
              </a:spcAft>
              <a:buSzPts val="1200"/>
              <a:buNone/>
              <a:defRPr sz="1200"/>
            </a:lvl2pPr>
            <a:lvl3pPr lvl="2" algn="l">
              <a:lnSpc>
                <a:spcPct val="100000"/>
              </a:lnSpc>
              <a:spcBef>
                <a:spcPts val="0"/>
              </a:spcBef>
              <a:spcAft>
                <a:spcPts val="0"/>
              </a:spcAft>
              <a:buSzPts val="1200"/>
              <a:buNone/>
              <a:defRPr sz="1200"/>
            </a:lvl3pPr>
            <a:lvl4pPr lvl="3" algn="l">
              <a:lnSpc>
                <a:spcPct val="100000"/>
              </a:lnSpc>
              <a:spcBef>
                <a:spcPts val="0"/>
              </a:spcBef>
              <a:spcAft>
                <a:spcPts val="0"/>
              </a:spcAft>
              <a:buSzPts val="1200"/>
              <a:buNone/>
              <a:defRPr sz="1200"/>
            </a:lvl4pPr>
            <a:lvl5pPr lvl="4" algn="l">
              <a:lnSpc>
                <a:spcPct val="100000"/>
              </a:lnSpc>
              <a:spcBef>
                <a:spcPts val="0"/>
              </a:spcBef>
              <a:spcAft>
                <a:spcPts val="0"/>
              </a:spcAft>
              <a:buSzPts val="1200"/>
              <a:buNone/>
              <a:defRPr sz="1200"/>
            </a:lvl5pPr>
            <a:lvl6pPr lvl="5" algn="l">
              <a:lnSpc>
                <a:spcPct val="100000"/>
              </a:lnSpc>
              <a:spcBef>
                <a:spcPts val="0"/>
              </a:spcBef>
              <a:spcAft>
                <a:spcPts val="0"/>
              </a:spcAft>
              <a:buSzPts val="1200"/>
              <a:buNone/>
              <a:defRPr sz="1200"/>
            </a:lvl6pPr>
            <a:lvl7pPr lvl="6" algn="l">
              <a:lnSpc>
                <a:spcPct val="100000"/>
              </a:lnSpc>
              <a:spcBef>
                <a:spcPts val="0"/>
              </a:spcBef>
              <a:spcAft>
                <a:spcPts val="0"/>
              </a:spcAft>
              <a:buSzPts val="1200"/>
              <a:buNone/>
              <a:defRPr sz="1200"/>
            </a:lvl7pPr>
            <a:lvl8pPr lvl="7" algn="l">
              <a:lnSpc>
                <a:spcPct val="100000"/>
              </a:lnSpc>
              <a:spcBef>
                <a:spcPts val="0"/>
              </a:spcBef>
              <a:spcAft>
                <a:spcPts val="0"/>
              </a:spcAft>
              <a:buSzPts val="1200"/>
              <a:buNone/>
              <a:defRPr sz="1200"/>
            </a:lvl8pPr>
            <a:lvl9pPr lvl="8" algn="l">
              <a:lnSpc>
                <a:spcPct val="100000"/>
              </a:lnSpc>
              <a:spcBef>
                <a:spcPts val="0"/>
              </a:spcBef>
              <a:spcAft>
                <a:spcPts val="0"/>
              </a:spcAft>
              <a:buSzPts val="1200"/>
              <a:buNone/>
              <a:defRPr sz="1200"/>
            </a:lvl9pPr>
          </a:lstStyle>
          <a:p>
            <a:endParaRPr/>
          </a:p>
        </p:txBody>
      </p:sp>
      <p:sp>
        <p:nvSpPr>
          <p:cNvPr id="32" name="Google Shape;32;p4"/>
          <p:cNvSpPr/>
          <p:nvPr/>
        </p:nvSpPr>
        <p:spPr>
          <a:xfrm>
            <a:off x="15650" y="1221275"/>
            <a:ext cx="1659600" cy="3405600"/>
          </a:xfrm>
          <a:prstGeom prst="rect">
            <a:avLst/>
          </a:prstGeom>
          <a:solidFill>
            <a:srgbClr val="F1E5E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cxnSp>
        <p:nvCxnSpPr>
          <p:cNvPr id="33" name="Google Shape;33;p4"/>
          <p:cNvCxnSpPr/>
          <p:nvPr/>
        </p:nvCxnSpPr>
        <p:spPr>
          <a:xfrm rot="10800000">
            <a:off x="0" y="1221275"/>
            <a:ext cx="6059400" cy="0"/>
          </a:xfrm>
          <a:prstGeom prst="straightConnector1">
            <a:avLst/>
          </a:prstGeom>
          <a:noFill/>
          <a:ln w="9525" cap="flat" cmpd="sng">
            <a:solidFill>
              <a:srgbClr val="BF9000"/>
            </a:solidFill>
            <a:prstDash val="solid"/>
            <a:round/>
            <a:headEnd type="none" w="sm" len="sm"/>
            <a:tailEnd type="none" w="sm" len="sm"/>
          </a:ln>
        </p:spPr>
      </p:cxnSp>
      <p:pic>
        <p:nvPicPr>
          <p:cNvPr id="34" name="Google Shape;34;p4"/>
          <p:cNvPicPr preferRelativeResize="0"/>
          <p:nvPr/>
        </p:nvPicPr>
        <p:blipFill rotWithShape="1">
          <a:blip r:embed="rId4" cstate="screen">
            <a:alphaModFix/>
            <a:extLst>
              <a:ext uri="{28A0092B-C50C-407E-A947-70E740481C1C}">
                <a14:useLocalDpi xmlns:a14="http://schemas.microsoft.com/office/drawing/2010/main"/>
              </a:ext>
            </a:extLst>
          </a:blip>
          <a:srcRect/>
          <a:stretch/>
        </p:blipFill>
        <p:spPr>
          <a:xfrm>
            <a:off x="1850350" y="4823225"/>
            <a:ext cx="808425" cy="134875"/>
          </a:xfrm>
          <a:prstGeom prst="rect">
            <a:avLst/>
          </a:prstGeom>
          <a:noFill/>
          <a:ln>
            <a:noFill/>
          </a:ln>
        </p:spPr>
      </p:pic>
      <p:sp>
        <p:nvSpPr>
          <p:cNvPr id="35" name="Google Shape;35;p4"/>
          <p:cNvSpPr/>
          <p:nvPr/>
        </p:nvSpPr>
        <p:spPr>
          <a:xfrm>
            <a:off x="0" y="4648425"/>
            <a:ext cx="791400" cy="14700"/>
          </a:xfrm>
          <a:prstGeom prst="rect">
            <a:avLst/>
          </a:prstGeom>
          <a:solidFill>
            <a:srgbClr val="BF90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6"/>
        <p:cNvGrpSpPr/>
        <p:nvPr/>
      </p:nvGrpSpPr>
      <p:grpSpPr>
        <a:xfrm>
          <a:off x="0" y="0"/>
          <a:ext cx="0" cy="0"/>
          <a:chOff x="0" y="0"/>
          <a:chExt cx="0" cy="0"/>
        </a:xfrm>
      </p:grpSpPr>
      <p:sp>
        <p:nvSpPr>
          <p:cNvPr id="37" name="Google Shape;37;p5"/>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38" name="Google Shape;38;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9"/>
        <p:cNvGrpSpPr/>
        <p:nvPr/>
      </p:nvGrpSpPr>
      <p:grpSpPr>
        <a:xfrm>
          <a:off x="0" y="0"/>
          <a:ext cx="0" cy="0"/>
          <a:chOff x="0" y="0"/>
          <a:chExt cx="0" cy="0"/>
        </a:xfrm>
      </p:grpSpPr>
      <p:sp>
        <p:nvSpPr>
          <p:cNvPr id="40" name="Google Shape;40;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41" name="Google Shape;41;p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2" name="Google Shape;42;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3"/>
        <p:cNvGrpSpPr/>
        <p:nvPr/>
      </p:nvGrpSpPr>
      <p:grpSpPr>
        <a:xfrm>
          <a:off x="0" y="0"/>
          <a:ext cx="0" cy="0"/>
          <a:chOff x="0" y="0"/>
          <a:chExt cx="0" cy="0"/>
        </a:xfrm>
      </p:grpSpPr>
      <p:sp>
        <p:nvSpPr>
          <p:cNvPr id="44" name="Google Shape;44;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45" name="Google Shape;45;p7"/>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46" name="Google Shape;46;p7"/>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47" name="Google Shape;47;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8"/>
        <p:cNvGrpSpPr/>
        <p:nvPr/>
      </p:nvGrpSpPr>
      <p:grpSpPr>
        <a:xfrm>
          <a:off x="0" y="0"/>
          <a:ext cx="0" cy="0"/>
          <a:chOff x="0" y="0"/>
          <a:chExt cx="0" cy="0"/>
        </a:xfrm>
      </p:grpSpPr>
      <p:sp>
        <p:nvSpPr>
          <p:cNvPr id="49" name="Google Shape;49;p8"/>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50" name="Google Shape;50;p8"/>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51" name="Google Shape;51;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2"/>
        <p:cNvGrpSpPr/>
        <p:nvPr/>
      </p:nvGrpSpPr>
      <p:grpSpPr>
        <a:xfrm>
          <a:off x="0" y="0"/>
          <a:ext cx="0" cy="0"/>
          <a:chOff x="0" y="0"/>
          <a:chExt cx="0" cy="0"/>
        </a:xfrm>
      </p:grpSpPr>
      <p:sp>
        <p:nvSpPr>
          <p:cNvPr id="53" name="Google Shape;53;p9"/>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54" name="Google Shape;54;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5"/>
        <p:cNvGrpSpPr/>
        <p:nvPr/>
      </p:nvGrpSpPr>
      <p:grpSpPr>
        <a:xfrm>
          <a:off x="0" y="0"/>
          <a:ext cx="0" cy="0"/>
          <a:chOff x="0" y="0"/>
          <a:chExt cx="0" cy="0"/>
        </a:xfrm>
      </p:grpSpPr>
      <p:sp>
        <p:nvSpPr>
          <p:cNvPr id="56" name="Google Shape;56;p10"/>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57" name="Google Shape;57;p1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58" name="Google Shape;58;p10"/>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9" name="Google Shape;59;p10"/>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60" name="Google Shape;60;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slide" Target="slide4.xml"/><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slide" Target="slide8.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cstate="screen">
            <a:alphaModFix/>
            <a:extLst>
              <a:ext uri="{28A0092B-C50C-407E-A947-70E740481C1C}">
                <a14:useLocalDpi xmlns:a14="http://schemas.microsoft.com/office/drawing/2010/main"/>
              </a:ext>
            </a:extLst>
          </a:blip>
          <a:stretch>
            <a:fillRect/>
          </a:stretch>
        </a:blipFill>
        <a:effectLst/>
      </p:bgPr>
    </p:bg>
    <p:spTree>
      <p:nvGrpSpPr>
        <p:cNvPr id="1" name="Shape 70"/>
        <p:cNvGrpSpPr/>
        <p:nvPr/>
      </p:nvGrpSpPr>
      <p:grpSpPr>
        <a:xfrm>
          <a:off x="0" y="0"/>
          <a:ext cx="0" cy="0"/>
          <a:chOff x="0" y="0"/>
          <a:chExt cx="0" cy="0"/>
        </a:xfrm>
      </p:grpSpPr>
      <p:sp>
        <p:nvSpPr>
          <p:cNvPr id="71" name="Google Shape;71;p13"/>
          <p:cNvSpPr txBox="1">
            <a:spLocks noGrp="1"/>
          </p:cNvSpPr>
          <p:nvPr>
            <p:ph type="ctrTitle"/>
          </p:nvPr>
        </p:nvSpPr>
        <p:spPr>
          <a:xfrm>
            <a:off x="311700" y="1168552"/>
            <a:ext cx="8520600" cy="14709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it" b="1">
                <a:solidFill>
                  <a:srgbClr val="80296F"/>
                </a:solidFill>
                <a:latin typeface="Comfortaa"/>
                <a:ea typeface="Comfortaa"/>
                <a:cs typeface="Comfortaa"/>
                <a:sym typeface="Comfortaa"/>
              </a:rPr>
              <a:t>INFODERMATOLOGY SUMMARIES</a:t>
            </a:r>
            <a:endParaRPr b="1" dirty="0">
              <a:solidFill>
                <a:srgbClr val="80296F"/>
              </a:solidFill>
              <a:latin typeface="Comfortaa"/>
              <a:ea typeface="Comfortaa"/>
              <a:cs typeface="Comfortaa"/>
              <a:sym typeface="Comfortaa"/>
            </a:endParaRPr>
          </a:p>
        </p:txBody>
      </p:sp>
      <p:sp>
        <p:nvSpPr>
          <p:cNvPr id="72" name="Google Shape;72;p13"/>
          <p:cNvSpPr txBox="1">
            <a:spLocks noGrp="1"/>
          </p:cNvSpPr>
          <p:nvPr>
            <p:ph type="subTitle" idx="1"/>
          </p:nvPr>
        </p:nvSpPr>
        <p:spPr>
          <a:xfrm>
            <a:off x="311700" y="2717803"/>
            <a:ext cx="8520600" cy="704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it">
                <a:solidFill>
                  <a:schemeClr val="dk1"/>
                </a:solidFill>
              </a:rPr>
              <a:t>Focus sulla psoriasi</a:t>
            </a:r>
            <a:endParaRPr dirty="0">
              <a:solidFill>
                <a:schemeClr val="dk1"/>
              </a:solidFill>
            </a:endParaRPr>
          </a:p>
        </p:txBody>
      </p:sp>
      <p:sp>
        <p:nvSpPr>
          <p:cNvPr id="73" name="Google Shape;73;p13"/>
          <p:cNvSpPr txBox="1"/>
          <p:nvPr/>
        </p:nvSpPr>
        <p:spPr>
          <a:xfrm>
            <a:off x="1566000" y="4191651"/>
            <a:ext cx="6012000" cy="2151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000"/>
              <a:buFont typeface="Arial"/>
              <a:buNone/>
            </a:pPr>
            <a:r>
              <a:rPr lang="it" sz="1000" b="0" i="0" u="none" strike="noStrike" cap="none">
                <a:solidFill>
                  <a:schemeClr val="dk1"/>
                </a:solidFill>
                <a:latin typeface="Arial"/>
                <a:ea typeface="Arial"/>
                <a:cs typeface="Arial"/>
                <a:sym typeface="Arial"/>
              </a:rPr>
              <a:t>Un servizio di aggiornamento scientifico sostenuto da un contributo educazionale non condizionante di</a:t>
            </a:r>
            <a:endParaRPr sz="1000" b="0" i="0" u="none" strike="noStrike" cap="none" dirty="0">
              <a:solidFill>
                <a:schemeClr val="dk1"/>
              </a:solidFill>
              <a:latin typeface="Arial"/>
              <a:ea typeface="Arial"/>
              <a:cs typeface="Arial"/>
              <a:sym typeface="Arial"/>
            </a:endParaRPr>
          </a:p>
        </p:txBody>
      </p:sp>
      <p:pic>
        <p:nvPicPr>
          <p:cNvPr id="74" name="Google Shape;74;p13"/>
          <p:cNvPicPr preferRelativeResize="0"/>
          <p:nvPr/>
        </p:nvPicPr>
        <p:blipFill rotWithShape="1">
          <a:blip r:embed="rId4" cstate="screen">
            <a:alphaModFix/>
            <a:extLst>
              <a:ext uri="{28A0092B-C50C-407E-A947-70E740481C1C}">
                <a14:useLocalDpi xmlns:a14="http://schemas.microsoft.com/office/drawing/2010/main"/>
              </a:ext>
            </a:extLst>
          </a:blip>
          <a:srcRect/>
          <a:stretch/>
        </p:blipFill>
        <p:spPr>
          <a:xfrm>
            <a:off x="4032069" y="4442879"/>
            <a:ext cx="1079863" cy="5905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it"/>
              <a:t>2</a:t>
            </a:fld>
            <a:endParaRPr dirty="0"/>
          </a:p>
        </p:txBody>
      </p:sp>
      <p:sp>
        <p:nvSpPr>
          <p:cNvPr id="80" name="Google Shape;80;p14"/>
          <p:cNvSpPr txBox="1">
            <a:spLocks noGrp="1"/>
          </p:cNvSpPr>
          <p:nvPr>
            <p:ph type="sldNum" idx="2"/>
          </p:nvPr>
        </p:nvSpPr>
        <p:spPr>
          <a:xfrm>
            <a:off x="114025" y="4722525"/>
            <a:ext cx="570000" cy="4188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200"/>
              <a:buNone/>
            </a:pPr>
            <a:fld id="{00000000-1234-1234-1234-123412341234}" type="slidenum">
              <a:rPr lang="it"/>
              <a:t>2</a:t>
            </a:fld>
            <a:endParaRPr dirty="0"/>
          </a:p>
        </p:txBody>
      </p:sp>
      <p:sp>
        <p:nvSpPr>
          <p:cNvPr id="81" name="Google Shape;81;p14"/>
          <p:cNvSpPr txBox="1">
            <a:spLocks noGrp="1"/>
          </p:cNvSpPr>
          <p:nvPr>
            <p:ph type="title" idx="4294967295"/>
          </p:nvPr>
        </p:nvSpPr>
        <p:spPr>
          <a:xfrm>
            <a:off x="357815" y="1971742"/>
            <a:ext cx="8448560" cy="393600"/>
          </a:xfrm>
          <a:prstGeom prst="rect">
            <a:avLst/>
          </a:prstGeom>
          <a:noFill/>
          <a:ln>
            <a:noFill/>
          </a:ln>
        </p:spPr>
        <p:txBody>
          <a:bodyPr spcFirstLastPara="1" wrap="square" lIns="91425" tIns="91425" rIns="91425" bIns="91425" anchor="t" anchorCtr="0">
            <a:noAutofit/>
          </a:bodyPr>
          <a:lstStyle/>
          <a:p>
            <a:pPr lvl="0"/>
            <a:r>
              <a:rPr lang="en-US" sz="1600" b="1" dirty="0">
                <a:solidFill>
                  <a:srgbClr val="80296F"/>
                </a:solidFill>
                <a:latin typeface="Comfortaa"/>
                <a:ea typeface="Comfortaa"/>
                <a:cs typeface="Comfortaa"/>
                <a:sym typeface="Comfortaa"/>
              </a:rPr>
              <a:t>Quality of life and body region affected by psoriasis: a systematic review</a:t>
            </a:r>
            <a:endParaRPr lang="en-GB" sz="2700" dirty="0">
              <a:latin typeface="Comfortaa"/>
              <a:ea typeface="Comfortaa"/>
              <a:cs typeface="Comfortaa"/>
              <a:sym typeface="Comfortaa"/>
            </a:endParaRPr>
          </a:p>
        </p:txBody>
      </p:sp>
      <p:cxnSp>
        <p:nvCxnSpPr>
          <p:cNvPr id="82" name="Google Shape;82;p14"/>
          <p:cNvCxnSpPr/>
          <p:nvPr/>
        </p:nvCxnSpPr>
        <p:spPr>
          <a:xfrm>
            <a:off x="399025" y="2402908"/>
            <a:ext cx="5088900" cy="0"/>
          </a:xfrm>
          <a:prstGeom prst="straightConnector1">
            <a:avLst/>
          </a:prstGeom>
          <a:noFill/>
          <a:ln w="9525" cap="flat" cmpd="sng">
            <a:solidFill>
              <a:srgbClr val="80296F"/>
            </a:solidFill>
            <a:prstDash val="solid"/>
            <a:round/>
            <a:headEnd type="none" w="sm" len="sm"/>
            <a:tailEnd type="none" w="sm" len="sm"/>
          </a:ln>
        </p:spPr>
      </p:cxnSp>
      <p:sp>
        <p:nvSpPr>
          <p:cNvPr id="83" name="Google Shape;83;p14"/>
          <p:cNvSpPr txBox="1">
            <a:spLocks noGrp="1"/>
          </p:cNvSpPr>
          <p:nvPr>
            <p:ph type="body" idx="4294967295"/>
          </p:nvPr>
        </p:nvSpPr>
        <p:spPr>
          <a:xfrm>
            <a:off x="357816" y="2396073"/>
            <a:ext cx="6484506" cy="738958"/>
          </a:xfrm>
          <a:prstGeom prst="rect">
            <a:avLst/>
          </a:prstGeom>
          <a:noFill/>
          <a:ln>
            <a:noFill/>
          </a:ln>
        </p:spPr>
        <p:txBody>
          <a:bodyPr spcFirstLastPara="1" wrap="square" lIns="91425" tIns="91425" rIns="91425" bIns="91425" anchor="t" anchorCtr="0">
            <a:noAutofit/>
          </a:bodyPr>
          <a:lstStyle/>
          <a:p>
            <a:pPr marL="0" lvl="0" indent="0">
              <a:lnSpc>
                <a:spcPct val="100000"/>
              </a:lnSpc>
              <a:spcAft>
                <a:spcPts val="600"/>
              </a:spcAft>
              <a:buNone/>
            </a:pPr>
            <a:r>
              <a:rPr lang="nn-NO" sz="1200" dirty="0" err="1">
                <a:solidFill>
                  <a:schemeClr val="dk1"/>
                </a:solidFill>
                <a:latin typeface="Comfortaa"/>
                <a:ea typeface="Comfortaa"/>
                <a:cs typeface="Comfortaa"/>
                <a:sym typeface="Comfortaa"/>
              </a:rPr>
              <a:t>Nabieva</a:t>
            </a:r>
            <a:r>
              <a:rPr lang="nn-NO" sz="1200" dirty="0">
                <a:solidFill>
                  <a:schemeClr val="dk1"/>
                </a:solidFill>
                <a:latin typeface="Comfortaa"/>
                <a:ea typeface="Comfortaa"/>
                <a:cs typeface="Comfortaa"/>
                <a:sym typeface="Comfortaa"/>
              </a:rPr>
              <a:t> K, Vender R</a:t>
            </a:r>
          </a:p>
          <a:p>
            <a:pPr marL="0" lvl="0" indent="0">
              <a:lnSpc>
                <a:spcPct val="100000"/>
              </a:lnSpc>
              <a:spcAft>
                <a:spcPts val="600"/>
              </a:spcAft>
              <a:buNone/>
            </a:pPr>
            <a:r>
              <a:rPr lang="nn-NO" sz="1200" dirty="0">
                <a:solidFill>
                  <a:schemeClr val="dk1"/>
                </a:solidFill>
                <a:latin typeface="Comfortaa"/>
                <a:ea typeface="Comfortaa"/>
                <a:cs typeface="Comfortaa"/>
                <a:sym typeface="Comfortaa"/>
              </a:rPr>
              <a:t>Actas </a:t>
            </a:r>
            <a:r>
              <a:rPr lang="nn-NO" sz="1200" dirty="0" err="1">
                <a:solidFill>
                  <a:schemeClr val="dk1"/>
                </a:solidFill>
                <a:latin typeface="Comfortaa"/>
                <a:ea typeface="Comfortaa"/>
                <a:cs typeface="Comfortaa"/>
                <a:sym typeface="Comfortaa"/>
              </a:rPr>
              <a:t>Dermosifiliogr</a:t>
            </a:r>
            <a:r>
              <a:rPr lang="nn-NO" sz="1200" dirty="0">
                <a:solidFill>
                  <a:schemeClr val="dk1"/>
                </a:solidFill>
                <a:latin typeface="Comfortaa"/>
                <a:ea typeface="Comfortaa"/>
                <a:cs typeface="Comfortaa"/>
                <a:sym typeface="Comfortaa"/>
              </a:rPr>
              <a:t>. 2022 Nov 8;S0001-7310(22)00939-5</a:t>
            </a:r>
          </a:p>
        </p:txBody>
      </p:sp>
      <p:sp>
        <p:nvSpPr>
          <p:cNvPr id="84" name="Google Shape;84;p14">
            <a:hlinkClick r:id="rId3" action="ppaction://hlinksldjump"/>
          </p:cNvPr>
          <p:cNvSpPr/>
          <p:nvPr/>
        </p:nvSpPr>
        <p:spPr>
          <a:xfrm>
            <a:off x="-2796" y="3045383"/>
            <a:ext cx="2252100" cy="1202700"/>
          </a:xfrm>
          <a:prstGeom prst="rect">
            <a:avLst/>
          </a:prstGeom>
          <a:solidFill>
            <a:schemeClr val="lt1"/>
          </a:solidFill>
          <a:ln>
            <a:noFill/>
          </a:ln>
          <a:effectLst>
            <a:outerShdw blurRad="257175" dist="9525" dir="19560000" algn="bl" rotWithShape="0">
              <a:srgbClr val="80296F">
                <a:alpha val="1372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5" name="Google Shape;85;p14">
            <a:hlinkClick r:id="rId4" action="ppaction://hlinksldjump"/>
          </p:cNvPr>
          <p:cNvSpPr/>
          <p:nvPr/>
        </p:nvSpPr>
        <p:spPr>
          <a:xfrm>
            <a:off x="2293684" y="3045395"/>
            <a:ext cx="2252100" cy="1469400"/>
          </a:xfrm>
          <a:prstGeom prst="rect">
            <a:avLst/>
          </a:prstGeom>
          <a:solidFill>
            <a:schemeClr val="lt1"/>
          </a:solidFill>
          <a:ln>
            <a:noFill/>
          </a:ln>
          <a:effectLst>
            <a:outerShdw blurRad="257175" dist="9525" dir="19560000" algn="bl" rotWithShape="0">
              <a:srgbClr val="80296F">
                <a:alpha val="1372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6" name="Google Shape;86;p14">
            <a:hlinkClick r:id="" action="ppaction://noaction"/>
          </p:cNvPr>
          <p:cNvSpPr/>
          <p:nvPr/>
        </p:nvSpPr>
        <p:spPr>
          <a:xfrm>
            <a:off x="4590222" y="3045395"/>
            <a:ext cx="2252100" cy="1315200"/>
          </a:xfrm>
          <a:prstGeom prst="rect">
            <a:avLst/>
          </a:prstGeom>
          <a:solidFill>
            <a:schemeClr val="lt1"/>
          </a:solidFill>
          <a:ln>
            <a:noFill/>
          </a:ln>
          <a:effectLst>
            <a:outerShdw blurRad="257175" dist="9525" dir="19560000" algn="bl" rotWithShape="0">
              <a:srgbClr val="80296F">
                <a:alpha val="1372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7" name="Google Shape;87;p14">
            <a:hlinkClick r:id="" action="ppaction://noaction"/>
          </p:cNvPr>
          <p:cNvSpPr/>
          <p:nvPr/>
        </p:nvSpPr>
        <p:spPr>
          <a:xfrm>
            <a:off x="6902504" y="3045395"/>
            <a:ext cx="2252100" cy="1315200"/>
          </a:xfrm>
          <a:prstGeom prst="rect">
            <a:avLst/>
          </a:prstGeom>
          <a:solidFill>
            <a:schemeClr val="lt1"/>
          </a:solidFill>
          <a:ln>
            <a:noFill/>
          </a:ln>
          <a:effectLst>
            <a:outerShdw blurRad="257175" dist="9525" dir="19560000" algn="bl" rotWithShape="0">
              <a:srgbClr val="80296F">
                <a:alpha val="1372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pic>
        <p:nvPicPr>
          <p:cNvPr id="88" name="Google Shape;88;p14">
            <a:hlinkClick r:id="rId3" action="ppaction://hlinksldjump"/>
          </p:cNvPr>
          <p:cNvPicPr preferRelativeResize="0"/>
          <p:nvPr/>
        </p:nvPicPr>
        <p:blipFill rotWithShape="1">
          <a:blip r:embed="rId5" cstate="screen">
            <a:alphaModFix/>
            <a:extLst>
              <a:ext uri="{28A0092B-C50C-407E-A947-70E740481C1C}">
                <a14:useLocalDpi xmlns:a14="http://schemas.microsoft.com/office/drawing/2010/main"/>
              </a:ext>
            </a:extLst>
          </a:blip>
          <a:srcRect/>
          <a:stretch/>
        </p:blipFill>
        <p:spPr>
          <a:xfrm>
            <a:off x="664898" y="3229181"/>
            <a:ext cx="879805" cy="871219"/>
          </a:xfrm>
          <a:prstGeom prst="rect">
            <a:avLst/>
          </a:prstGeom>
          <a:noFill/>
          <a:ln>
            <a:noFill/>
          </a:ln>
        </p:spPr>
      </p:pic>
      <p:pic>
        <p:nvPicPr>
          <p:cNvPr id="89" name="Google Shape;89;p14">
            <a:hlinkClick r:id="rId4" action="ppaction://hlinksldjump"/>
          </p:cNvPr>
          <p:cNvPicPr preferRelativeResize="0"/>
          <p:nvPr/>
        </p:nvPicPr>
        <p:blipFill rotWithShape="1">
          <a:blip r:embed="rId6" cstate="screen">
            <a:alphaModFix/>
            <a:extLst>
              <a:ext uri="{28A0092B-C50C-407E-A947-70E740481C1C}">
                <a14:useLocalDpi xmlns:a14="http://schemas.microsoft.com/office/drawing/2010/main"/>
              </a:ext>
            </a:extLst>
          </a:blip>
          <a:srcRect/>
          <a:stretch/>
        </p:blipFill>
        <p:spPr>
          <a:xfrm>
            <a:off x="2904675" y="3099957"/>
            <a:ext cx="1013239" cy="1003379"/>
          </a:xfrm>
          <a:prstGeom prst="rect">
            <a:avLst/>
          </a:prstGeom>
          <a:noFill/>
          <a:ln>
            <a:noFill/>
          </a:ln>
        </p:spPr>
      </p:pic>
      <p:pic>
        <p:nvPicPr>
          <p:cNvPr id="90" name="Google Shape;90;p14">
            <a:hlinkClick r:id="" action="ppaction://noaction"/>
          </p:cNvPr>
          <p:cNvPicPr preferRelativeResize="0"/>
          <p:nvPr/>
        </p:nvPicPr>
        <p:blipFill rotWithShape="1">
          <a:blip r:embed="rId7" cstate="screen">
            <a:alphaModFix/>
            <a:extLst>
              <a:ext uri="{28A0092B-C50C-407E-A947-70E740481C1C}">
                <a14:useLocalDpi xmlns:a14="http://schemas.microsoft.com/office/drawing/2010/main"/>
              </a:ext>
            </a:extLst>
          </a:blip>
          <a:srcRect/>
          <a:stretch/>
        </p:blipFill>
        <p:spPr>
          <a:xfrm>
            <a:off x="5418217" y="3227694"/>
            <a:ext cx="808613" cy="800767"/>
          </a:xfrm>
          <a:prstGeom prst="rect">
            <a:avLst/>
          </a:prstGeom>
          <a:noFill/>
          <a:ln>
            <a:noFill/>
          </a:ln>
        </p:spPr>
      </p:pic>
      <p:pic>
        <p:nvPicPr>
          <p:cNvPr id="91" name="Google Shape;91;p14">
            <a:hlinkClick r:id="" action="ppaction://noaction"/>
          </p:cNvPr>
          <p:cNvPicPr preferRelativeResize="0"/>
          <p:nvPr/>
        </p:nvPicPr>
        <p:blipFill rotWithShape="1">
          <a:blip r:embed="rId8" cstate="screen">
            <a:alphaModFix/>
            <a:extLst>
              <a:ext uri="{28A0092B-C50C-407E-A947-70E740481C1C}">
                <a14:useLocalDpi xmlns:a14="http://schemas.microsoft.com/office/drawing/2010/main"/>
              </a:ext>
            </a:extLst>
          </a:blip>
          <a:srcRect t="-4833"/>
          <a:stretch/>
        </p:blipFill>
        <p:spPr>
          <a:xfrm>
            <a:off x="7588596" y="3211128"/>
            <a:ext cx="879805" cy="871222"/>
          </a:xfrm>
          <a:prstGeom prst="rect">
            <a:avLst/>
          </a:prstGeom>
          <a:noFill/>
          <a:ln>
            <a:noFill/>
          </a:ln>
        </p:spPr>
      </p:pic>
      <p:sp>
        <p:nvSpPr>
          <p:cNvPr id="92" name="Google Shape;92;p14">
            <a:hlinkClick r:id="rId3" action="ppaction://hlinksldjump"/>
          </p:cNvPr>
          <p:cNvSpPr/>
          <p:nvPr/>
        </p:nvSpPr>
        <p:spPr>
          <a:xfrm>
            <a:off x="-18600" y="4213786"/>
            <a:ext cx="2268000" cy="393600"/>
          </a:xfrm>
          <a:prstGeom prst="rect">
            <a:avLst/>
          </a:prstGeom>
          <a:solidFill>
            <a:srgbClr val="F1E5E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3" name="Google Shape;93;p14"/>
          <p:cNvSpPr txBox="1"/>
          <p:nvPr/>
        </p:nvSpPr>
        <p:spPr>
          <a:xfrm>
            <a:off x="286395" y="4385060"/>
            <a:ext cx="1636800" cy="2046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1100"/>
              <a:buFont typeface="Arial"/>
              <a:buNone/>
            </a:pPr>
            <a:r>
              <a:rPr lang="it" sz="1200" b="1" i="0" u="none" strike="noStrike" cap="none">
                <a:solidFill>
                  <a:srgbClr val="80296F"/>
                </a:solidFill>
                <a:latin typeface="Comfortaa"/>
                <a:ea typeface="Comfortaa"/>
                <a:cs typeface="Comfortaa"/>
                <a:sym typeface="Comfortaa"/>
              </a:rPr>
              <a:t>Messaggi chiave</a:t>
            </a:r>
            <a:endParaRPr sz="1200" b="1" i="0" u="none" strike="noStrike" cap="none" dirty="0">
              <a:solidFill>
                <a:srgbClr val="80296F"/>
              </a:solidFill>
              <a:latin typeface="Comfortaa"/>
              <a:ea typeface="Comfortaa"/>
              <a:cs typeface="Comfortaa"/>
              <a:sym typeface="Comfortaa"/>
            </a:endParaRPr>
          </a:p>
          <a:p>
            <a:pPr marL="0" marR="0" lvl="0" indent="0" algn="l" rtl="0">
              <a:lnSpc>
                <a:spcPct val="100000"/>
              </a:lnSpc>
              <a:spcBef>
                <a:spcPts val="0"/>
              </a:spcBef>
              <a:spcAft>
                <a:spcPts val="0"/>
              </a:spcAft>
              <a:buClr>
                <a:srgbClr val="000000"/>
              </a:buClr>
              <a:buSzPts val="600"/>
              <a:buFont typeface="Arial"/>
              <a:buNone/>
            </a:pPr>
            <a:endParaRPr sz="600" b="0" i="0" u="none" strike="noStrike" cap="none" dirty="0">
              <a:solidFill>
                <a:srgbClr val="000000"/>
              </a:solidFill>
              <a:latin typeface="Arial"/>
              <a:ea typeface="Arial"/>
              <a:cs typeface="Arial"/>
              <a:sym typeface="Arial"/>
            </a:endParaRPr>
          </a:p>
        </p:txBody>
      </p:sp>
      <p:sp>
        <p:nvSpPr>
          <p:cNvPr id="94" name="Google Shape;94;p14"/>
          <p:cNvSpPr/>
          <p:nvPr/>
        </p:nvSpPr>
        <p:spPr>
          <a:xfrm>
            <a:off x="2285833" y="4213786"/>
            <a:ext cx="2268000" cy="393600"/>
          </a:xfrm>
          <a:prstGeom prst="rect">
            <a:avLst/>
          </a:prstGeom>
          <a:solidFill>
            <a:srgbClr val="F1E5E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5" name="Google Shape;95;p14"/>
          <p:cNvSpPr txBox="1"/>
          <p:nvPr/>
        </p:nvSpPr>
        <p:spPr>
          <a:xfrm>
            <a:off x="2293684" y="4276185"/>
            <a:ext cx="2252100" cy="2688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it" sz="1200" b="1" i="0" u="none" strike="noStrike" cap="none">
                <a:solidFill>
                  <a:srgbClr val="80296F"/>
                </a:solidFill>
                <a:latin typeface="Comfortaa"/>
                <a:ea typeface="Comfortaa"/>
                <a:cs typeface="Comfortaa"/>
                <a:sym typeface="Comfortaa"/>
              </a:rPr>
              <a:t>Background &amp; methods</a:t>
            </a:r>
            <a:endParaRPr sz="600" b="1" i="0" u="none" strike="noStrike" cap="none" dirty="0">
              <a:solidFill>
                <a:srgbClr val="80296F"/>
              </a:solidFill>
              <a:latin typeface="Comfortaa"/>
              <a:ea typeface="Comfortaa"/>
              <a:cs typeface="Comfortaa"/>
              <a:sym typeface="Comfortaa"/>
            </a:endParaRPr>
          </a:p>
        </p:txBody>
      </p:sp>
      <p:sp>
        <p:nvSpPr>
          <p:cNvPr id="96" name="Google Shape;96;p14"/>
          <p:cNvSpPr/>
          <p:nvPr/>
        </p:nvSpPr>
        <p:spPr>
          <a:xfrm>
            <a:off x="4590215" y="4213786"/>
            <a:ext cx="2268000" cy="393600"/>
          </a:xfrm>
          <a:prstGeom prst="rect">
            <a:avLst/>
          </a:prstGeom>
          <a:solidFill>
            <a:srgbClr val="F1E5E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7" name="Google Shape;97;p14"/>
          <p:cNvSpPr txBox="1"/>
          <p:nvPr/>
        </p:nvSpPr>
        <p:spPr>
          <a:xfrm>
            <a:off x="4598067" y="4276185"/>
            <a:ext cx="2252100" cy="2688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it" sz="1200" b="1" i="0" u="none" strike="noStrike" cap="none">
                <a:solidFill>
                  <a:srgbClr val="80296F"/>
                </a:solidFill>
                <a:latin typeface="Comfortaa"/>
                <a:ea typeface="Comfortaa"/>
                <a:cs typeface="Comfortaa"/>
                <a:sym typeface="Comfortaa"/>
              </a:rPr>
              <a:t>Results</a:t>
            </a:r>
            <a:endParaRPr sz="600" b="1" i="0" u="none" strike="noStrike" cap="none" dirty="0">
              <a:solidFill>
                <a:srgbClr val="80296F"/>
              </a:solidFill>
              <a:latin typeface="Comfortaa"/>
              <a:ea typeface="Comfortaa"/>
              <a:cs typeface="Comfortaa"/>
              <a:sym typeface="Comfortaa"/>
            </a:endParaRPr>
          </a:p>
        </p:txBody>
      </p:sp>
      <p:sp>
        <p:nvSpPr>
          <p:cNvPr id="98" name="Google Shape;98;p14"/>
          <p:cNvSpPr/>
          <p:nvPr/>
        </p:nvSpPr>
        <p:spPr>
          <a:xfrm>
            <a:off x="6894598" y="4213786"/>
            <a:ext cx="2268000" cy="393600"/>
          </a:xfrm>
          <a:prstGeom prst="rect">
            <a:avLst/>
          </a:prstGeom>
          <a:solidFill>
            <a:srgbClr val="F1E5E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9" name="Google Shape;99;p14"/>
          <p:cNvSpPr txBox="1"/>
          <p:nvPr/>
        </p:nvSpPr>
        <p:spPr>
          <a:xfrm>
            <a:off x="6902449" y="4276185"/>
            <a:ext cx="2252100" cy="2688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it" sz="1200" b="1" i="0" u="none" strike="noStrike" cap="none">
                <a:solidFill>
                  <a:srgbClr val="80296F"/>
                </a:solidFill>
                <a:latin typeface="Comfortaa"/>
                <a:ea typeface="Comfortaa"/>
                <a:cs typeface="Comfortaa"/>
                <a:sym typeface="Comfortaa"/>
              </a:rPr>
              <a:t>Conclusions</a:t>
            </a:r>
            <a:endParaRPr sz="600" b="1" i="0" u="none" strike="noStrike" cap="none" dirty="0">
              <a:solidFill>
                <a:srgbClr val="80296F"/>
              </a:solidFill>
              <a:latin typeface="Comfortaa"/>
              <a:ea typeface="Comfortaa"/>
              <a:cs typeface="Comfortaa"/>
              <a:sym typeface="Comforta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txBox="1">
            <a:spLocks noGrp="1"/>
          </p:cNvSpPr>
          <p:nvPr>
            <p:ph type="body" idx="1"/>
          </p:nvPr>
        </p:nvSpPr>
        <p:spPr>
          <a:xfrm>
            <a:off x="1245675" y="409248"/>
            <a:ext cx="6722100" cy="418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2000"/>
              <a:buNone/>
            </a:pPr>
            <a:r>
              <a:rPr lang="it" dirty="0"/>
              <a:t>Messaggi chiave</a:t>
            </a:r>
            <a:endParaRPr dirty="0"/>
          </a:p>
        </p:txBody>
      </p:sp>
      <p:sp>
        <p:nvSpPr>
          <p:cNvPr id="105" name="Google Shape;105;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it"/>
              <a:t>3</a:t>
            </a:fld>
            <a:endParaRPr dirty="0"/>
          </a:p>
        </p:txBody>
      </p:sp>
      <p:sp>
        <p:nvSpPr>
          <p:cNvPr id="106" name="Google Shape;106;p15"/>
          <p:cNvSpPr txBox="1">
            <a:spLocks noGrp="1"/>
          </p:cNvSpPr>
          <p:nvPr>
            <p:ph type="sldNum" idx="2"/>
          </p:nvPr>
        </p:nvSpPr>
        <p:spPr>
          <a:xfrm>
            <a:off x="114025" y="4722525"/>
            <a:ext cx="570000" cy="4188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200"/>
              <a:buNone/>
            </a:pPr>
            <a:fld id="{00000000-1234-1234-1234-123412341234}" type="slidenum">
              <a:rPr lang="it"/>
              <a:t>3</a:t>
            </a:fld>
            <a:endParaRPr dirty="0"/>
          </a:p>
        </p:txBody>
      </p:sp>
      <p:sp>
        <p:nvSpPr>
          <p:cNvPr id="107" name="Google Shape;107;p15"/>
          <p:cNvSpPr txBox="1">
            <a:spLocks noGrp="1"/>
          </p:cNvSpPr>
          <p:nvPr>
            <p:ph type="title"/>
          </p:nvPr>
        </p:nvSpPr>
        <p:spPr>
          <a:xfrm>
            <a:off x="6936016" y="105913"/>
            <a:ext cx="1810792" cy="3468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Clr>
                <a:schemeClr val="dk1"/>
              </a:buClr>
              <a:buSzPts val="1100"/>
              <a:buFont typeface="Arial"/>
              <a:buNone/>
            </a:pPr>
            <a:r>
              <a:rPr lang="it"/>
              <a:t>Focus sulla psoriasi</a:t>
            </a:r>
            <a:endParaRPr dirty="0"/>
          </a:p>
          <a:p>
            <a:pPr marL="0" lvl="0" indent="0" algn="r" rtl="0">
              <a:lnSpc>
                <a:spcPct val="100000"/>
              </a:lnSpc>
              <a:spcBef>
                <a:spcPts val="0"/>
              </a:spcBef>
              <a:spcAft>
                <a:spcPts val="0"/>
              </a:spcAft>
              <a:buSzPts val="1200"/>
              <a:buNone/>
            </a:pPr>
            <a:endParaRPr dirty="0"/>
          </a:p>
        </p:txBody>
      </p:sp>
      <p:pic>
        <p:nvPicPr>
          <p:cNvPr id="108" name="Google Shape;108;p15"/>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279575" y="2171325"/>
            <a:ext cx="1131750" cy="1131725"/>
          </a:xfrm>
          <a:prstGeom prst="rect">
            <a:avLst/>
          </a:prstGeom>
          <a:noFill/>
          <a:ln>
            <a:noFill/>
          </a:ln>
          <a:effectLst>
            <a:reflection stA="35000" endPos="31000" fadeDir="5400012" sy="-100000" algn="bl" rotWithShape="0"/>
          </a:effectLst>
        </p:spPr>
      </p:pic>
      <p:sp>
        <p:nvSpPr>
          <p:cNvPr id="109" name="Google Shape;109;p15"/>
          <p:cNvSpPr txBox="1"/>
          <p:nvPr/>
        </p:nvSpPr>
        <p:spPr>
          <a:xfrm>
            <a:off x="1705211" y="1434464"/>
            <a:ext cx="6355055" cy="3086735"/>
          </a:xfrm>
          <a:prstGeom prst="rect">
            <a:avLst/>
          </a:prstGeom>
          <a:noFill/>
          <a:ln>
            <a:noFill/>
          </a:ln>
        </p:spPr>
        <p:txBody>
          <a:bodyPr spcFirstLastPara="1" wrap="square" lIns="91425" tIns="91425" rIns="91425" bIns="91425" anchor="t" anchorCtr="0">
            <a:noAutofit/>
          </a:bodyPr>
          <a:lstStyle/>
          <a:p>
            <a:pPr marL="457200" lvl="0" indent="-304800">
              <a:lnSpc>
                <a:spcPct val="150000"/>
              </a:lnSpc>
              <a:buClr>
                <a:srgbClr val="80296F"/>
              </a:buClr>
              <a:buSzPts val="1600"/>
              <a:buFont typeface="Arial"/>
              <a:buChar char="●"/>
            </a:pPr>
            <a:r>
              <a:rPr lang="it-IT" sz="1200" dirty="0">
                <a:solidFill>
                  <a:srgbClr val="434343"/>
                </a:solidFill>
              </a:rPr>
              <a:t>È stata condotta una revisione sistematica sulla correlazione tra la sede delle lesioni psoriasiche e l’influenza sulla qualità di vita.</a:t>
            </a:r>
          </a:p>
          <a:p>
            <a:pPr marL="457200" lvl="0" indent="-304800">
              <a:lnSpc>
                <a:spcPct val="150000"/>
              </a:lnSpc>
              <a:buClr>
                <a:srgbClr val="80296F"/>
              </a:buClr>
              <a:buSzPts val="1600"/>
              <a:buFont typeface="Arial"/>
              <a:buChar char="●"/>
            </a:pPr>
            <a:r>
              <a:rPr lang="it-IT" sz="1200" dirty="0">
                <a:solidFill>
                  <a:srgbClr val="434343"/>
                </a:solidFill>
              </a:rPr>
              <a:t>Le evidenze sono limitate e i risultati non sono standardizzati, ma i risultati della revisione mostrano che tutte le chiazze e le placche di psoriasi riducono la qualità di vita dei pazienti, nessuna sede con un impatto superiore.</a:t>
            </a:r>
          </a:p>
          <a:p>
            <a:pPr marL="457200" lvl="0" indent="-304800">
              <a:lnSpc>
                <a:spcPct val="150000"/>
              </a:lnSpc>
              <a:buClr>
                <a:srgbClr val="80296F"/>
              </a:buClr>
              <a:buSzPts val="1600"/>
              <a:buFont typeface="Arial"/>
              <a:buChar char="●"/>
            </a:pPr>
            <a:endParaRPr lang="it-IT" sz="1200" dirty="0">
              <a:solidFill>
                <a:srgbClr val="434343"/>
              </a:solidFill>
            </a:endParaRPr>
          </a:p>
        </p:txBody>
      </p:sp>
    </p:spTree>
    <p:extLst>
      <p:ext uri="{BB962C8B-B14F-4D97-AF65-F5344CB8AC3E}">
        <p14:creationId xmlns:p14="http://schemas.microsoft.com/office/powerpoint/2010/main" val="3294115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txBox="1">
            <a:spLocks noGrp="1"/>
          </p:cNvSpPr>
          <p:nvPr>
            <p:ph type="body" idx="1"/>
          </p:nvPr>
        </p:nvSpPr>
        <p:spPr>
          <a:xfrm>
            <a:off x="1245675" y="409248"/>
            <a:ext cx="6722100" cy="418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2000"/>
              <a:buNone/>
            </a:pPr>
            <a:r>
              <a:rPr lang="en-GB" dirty="0"/>
              <a:t>Background &amp; objectives</a:t>
            </a:r>
          </a:p>
        </p:txBody>
      </p:sp>
      <p:sp>
        <p:nvSpPr>
          <p:cNvPr id="105" name="Google Shape;105;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it"/>
              <a:t>4</a:t>
            </a:fld>
            <a:endParaRPr dirty="0"/>
          </a:p>
        </p:txBody>
      </p:sp>
      <p:sp>
        <p:nvSpPr>
          <p:cNvPr id="106" name="Google Shape;106;p15"/>
          <p:cNvSpPr txBox="1">
            <a:spLocks noGrp="1"/>
          </p:cNvSpPr>
          <p:nvPr>
            <p:ph type="sldNum" idx="2"/>
          </p:nvPr>
        </p:nvSpPr>
        <p:spPr>
          <a:xfrm>
            <a:off x="114025" y="4722525"/>
            <a:ext cx="570000" cy="4188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200"/>
              <a:buNone/>
            </a:pPr>
            <a:fld id="{00000000-1234-1234-1234-123412341234}" type="slidenum">
              <a:rPr lang="it"/>
              <a:t>4</a:t>
            </a:fld>
            <a:endParaRPr dirty="0"/>
          </a:p>
        </p:txBody>
      </p:sp>
      <p:sp>
        <p:nvSpPr>
          <p:cNvPr id="107" name="Google Shape;107;p15"/>
          <p:cNvSpPr txBox="1">
            <a:spLocks noGrp="1"/>
          </p:cNvSpPr>
          <p:nvPr>
            <p:ph type="title"/>
          </p:nvPr>
        </p:nvSpPr>
        <p:spPr>
          <a:xfrm>
            <a:off x="6936016" y="105913"/>
            <a:ext cx="1810792" cy="3468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Clr>
                <a:schemeClr val="dk1"/>
              </a:buClr>
              <a:buSzPts val="1100"/>
              <a:buFont typeface="Arial"/>
              <a:buNone/>
            </a:pPr>
            <a:r>
              <a:rPr lang="it"/>
              <a:t>Focus sulla psoriasi</a:t>
            </a:r>
            <a:endParaRPr dirty="0"/>
          </a:p>
          <a:p>
            <a:pPr marL="0" lvl="0" indent="0" algn="r" rtl="0">
              <a:lnSpc>
                <a:spcPct val="100000"/>
              </a:lnSpc>
              <a:spcBef>
                <a:spcPts val="0"/>
              </a:spcBef>
              <a:spcAft>
                <a:spcPts val="0"/>
              </a:spcAft>
              <a:buSzPts val="1200"/>
              <a:buNone/>
            </a:pPr>
            <a:endParaRPr dirty="0"/>
          </a:p>
        </p:txBody>
      </p:sp>
      <p:sp>
        <p:nvSpPr>
          <p:cNvPr id="109" name="Google Shape;109;p15"/>
          <p:cNvSpPr txBox="1"/>
          <p:nvPr/>
        </p:nvSpPr>
        <p:spPr>
          <a:xfrm>
            <a:off x="1705211" y="1477617"/>
            <a:ext cx="6922322" cy="3035116"/>
          </a:xfrm>
          <a:prstGeom prst="rect">
            <a:avLst/>
          </a:prstGeom>
          <a:noFill/>
          <a:ln>
            <a:noFill/>
          </a:ln>
        </p:spPr>
        <p:txBody>
          <a:bodyPr spcFirstLastPara="1" wrap="square" lIns="91425" tIns="91425" rIns="91425" bIns="91425" anchor="t" anchorCtr="0">
            <a:noAutofit/>
          </a:bodyPr>
          <a:lstStyle/>
          <a:p>
            <a:pPr marL="457200" lvl="0" indent="-304800">
              <a:lnSpc>
                <a:spcPct val="150000"/>
              </a:lnSpc>
              <a:buClr>
                <a:srgbClr val="80296F"/>
              </a:buClr>
              <a:buSzPts val="1600"/>
              <a:buFont typeface="Arial"/>
              <a:buChar char="●"/>
            </a:pPr>
            <a:r>
              <a:rPr lang="en-US" sz="1200" b="0" i="0" u="none" strike="noStrike" cap="none" dirty="0">
                <a:solidFill>
                  <a:srgbClr val="434343"/>
                </a:solidFill>
                <a:latin typeface="Arial"/>
                <a:ea typeface="Arial"/>
                <a:cs typeface="Arial"/>
                <a:sym typeface="Arial"/>
              </a:rPr>
              <a:t>Psoriasis is a chronic skin condition that affects approximately 1-3% of the world’s population and is known to decrease patients’ quality of life.</a:t>
            </a:r>
          </a:p>
          <a:p>
            <a:pPr marL="457200" lvl="0" indent="-304800">
              <a:lnSpc>
                <a:spcPct val="150000"/>
              </a:lnSpc>
              <a:buClr>
                <a:srgbClr val="80296F"/>
              </a:buClr>
              <a:buSzPts val="1600"/>
              <a:buFont typeface="Arial"/>
              <a:buChar char="●"/>
            </a:pPr>
            <a:r>
              <a:rPr lang="en-US" sz="1200" b="0" i="0" u="none" strike="noStrike" cap="none" dirty="0">
                <a:solidFill>
                  <a:srgbClr val="434343"/>
                </a:solidFill>
                <a:latin typeface="Arial"/>
                <a:ea typeface="Arial"/>
                <a:cs typeface="Arial"/>
                <a:sym typeface="Arial"/>
              </a:rPr>
              <a:t>However, it is yet to be ascertained whether the specific location of psoriatic lesions on the body influences one’s quality of life.</a:t>
            </a:r>
          </a:p>
        </p:txBody>
      </p:sp>
      <p:pic>
        <p:nvPicPr>
          <p:cNvPr id="2" name="Google Shape;119;p16">
            <a:extLst>
              <a:ext uri="{FF2B5EF4-FFF2-40B4-BE49-F238E27FC236}">
                <a16:creationId xmlns:a16="http://schemas.microsoft.com/office/drawing/2014/main" id="{D73E7DB1-E201-04EA-4CD3-E6D866D34D37}"/>
              </a:ext>
            </a:extLst>
          </p:cNvPr>
          <p:cNvPicPr preferRelativeResize="0"/>
          <p:nvPr/>
        </p:nvPicPr>
        <p:blipFill rotWithShape="1">
          <a:blip r:embed="rId3">
            <a:alphaModFix/>
          </a:blip>
          <a:srcRect/>
          <a:stretch/>
        </p:blipFill>
        <p:spPr>
          <a:xfrm>
            <a:off x="184225" y="2216912"/>
            <a:ext cx="1276300" cy="1276300"/>
          </a:xfrm>
          <a:prstGeom prst="rect">
            <a:avLst/>
          </a:prstGeom>
          <a:noFill/>
          <a:ln>
            <a:noFill/>
          </a:ln>
          <a:effectLst>
            <a:reflection stA="20000" endPos="30000" fadeDir="5400012" sy="-100000" algn="bl" rotWithShape="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txBox="1">
            <a:spLocks noGrp="1"/>
          </p:cNvSpPr>
          <p:nvPr>
            <p:ph type="body" idx="1"/>
          </p:nvPr>
        </p:nvSpPr>
        <p:spPr>
          <a:xfrm>
            <a:off x="1245675" y="409248"/>
            <a:ext cx="6722100" cy="418800"/>
          </a:xfrm>
          <a:prstGeom prst="rect">
            <a:avLst/>
          </a:prstGeom>
          <a:noFill/>
          <a:ln>
            <a:noFill/>
          </a:ln>
        </p:spPr>
        <p:txBody>
          <a:bodyPr spcFirstLastPara="1" wrap="square" lIns="91425" tIns="91425" rIns="91425" bIns="91425" anchor="ctr" anchorCtr="0">
            <a:noAutofit/>
          </a:bodyPr>
          <a:lstStyle/>
          <a:p>
            <a:pPr marL="0" lvl="0" indent="0"/>
            <a:r>
              <a:rPr lang="it-IT" dirty="0"/>
              <a:t>Methods</a:t>
            </a:r>
          </a:p>
        </p:txBody>
      </p:sp>
      <p:sp>
        <p:nvSpPr>
          <p:cNvPr id="105" name="Google Shape;105;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it"/>
              <a:t>5</a:t>
            </a:fld>
            <a:endParaRPr dirty="0"/>
          </a:p>
        </p:txBody>
      </p:sp>
      <p:sp>
        <p:nvSpPr>
          <p:cNvPr id="106" name="Google Shape;106;p15"/>
          <p:cNvSpPr txBox="1">
            <a:spLocks noGrp="1"/>
          </p:cNvSpPr>
          <p:nvPr>
            <p:ph type="sldNum" idx="2"/>
          </p:nvPr>
        </p:nvSpPr>
        <p:spPr>
          <a:xfrm>
            <a:off x="114025" y="4722525"/>
            <a:ext cx="570000" cy="4188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200"/>
              <a:buNone/>
            </a:pPr>
            <a:fld id="{00000000-1234-1234-1234-123412341234}" type="slidenum">
              <a:rPr lang="it"/>
              <a:t>5</a:t>
            </a:fld>
            <a:endParaRPr dirty="0"/>
          </a:p>
        </p:txBody>
      </p:sp>
      <p:sp>
        <p:nvSpPr>
          <p:cNvPr id="107" name="Google Shape;107;p15"/>
          <p:cNvSpPr txBox="1">
            <a:spLocks noGrp="1"/>
          </p:cNvSpPr>
          <p:nvPr>
            <p:ph type="title"/>
          </p:nvPr>
        </p:nvSpPr>
        <p:spPr>
          <a:xfrm>
            <a:off x="6936016" y="105913"/>
            <a:ext cx="1810792" cy="3468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Clr>
                <a:schemeClr val="dk1"/>
              </a:buClr>
              <a:buSzPts val="1100"/>
              <a:buFont typeface="Arial"/>
              <a:buNone/>
            </a:pPr>
            <a:r>
              <a:rPr lang="it"/>
              <a:t>Focus sulla psoriasi</a:t>
            </a:r>
            <a:endParaRPr dirty="0"/>
          </a:p>
          <a:p>
            <a:pPr marL="0" lvl="0" indent="0" algn="r" rtl="0">
              <a:lnSpc>
                <a:spcPct val="100000"/>
              </a:lnSpc>
              <a:spcBef>
                <a:spcPts val="0"/>
              </a:spcBef>
              <a:spcAft>
                <a:spcPts val="0"/>
              </a:spcAft>
              <a:buSzPts val="1200"/>
              <a:buNone/>
            </a:pPr>
            <a:endParaRPr dirty="0"/>
          </a:p>
        </p:txBody>
      </p:sp>
      <p:sp>
        <p:nvSpPr>
          <p:cNvPr id="109" name="Google Shape;109;p15"/>
          <p:cNvSpPr txBox="1"/>
          <p:nvPr/>
        </p:nvSpPr>
        <p:spPr>
          <a:xfrm>
            <a:off x="1705211" y="1477617"/>
            <a:ext cx="6922322" cy="3035116"/>
          </a:xfrm>
          <a:prstGeom prst="rect">
            <a:avLst/>
          </a:prstGeom>
          <a:noFill/>
          <a:ln>
            <a:noFill/>
          </a:ln>
        </p:spPr>
        <p:txBody>
          <a:bodyPr spcFirstLastPara="1" wrap="square" lIns="91425" tIns="91425" rIns="91425" bIns="91425" anchor="t" anchorCtr="0">
            <a:noAutofit/>
          </a:bodyPr>
          <a:lstStyle/>
          <a:p>
            <a:pPr marL="457200" lvl="0" indent="-304800">
              <a:lnSpc>
                <a:spcPct val="150000"/>
              </a:lnSpc>
              <a:buClr>
                <a:srgbClr val="80296F"/>
              </a:buClr>
              <a:buSzPts val="1600"/>
              <a:buFont typeface="Arial"/>
              <a:buChar char="●"/>
            </a:pPr>
            <a:r>
              <a:rPr lang="en-US" sz="1200" b="0" i="0" u="none" strike="noStrike" cap="none" dirty="0">
                <a:solidFill>
                  <a:srgbClr val="434343"/>
                </a:solidFill>
                <a:latin typeface="Arial"/>
                <a:ea typeface="Arial"/>
                <a:cs typeface="Arial"/>
                <a:sym typeface="Arial"/>
              </a:rPr>
              <a:t>A systematic review was conducted with a search of MEDLINE, EMBASE, and Web of Science databases.</a:t>
            </a:r>
          </a:p>
          <a:p>
            <a:pPr marL="457200" lvl="0" indent="-304800">
              <a:lnSpc>
                <a:spcPct val="150000"/>
              </a:lnSpc>
              <a:buClr>
                <a:srgbClr val="80296F"/>
              </a:buClr>
              <a:buSzPts val="1600"/>
              <a:buFont typeface="Arial"/>
              <a:buChar char="●"/>
            </a:pPr>
            <a:r>
              <a:rPr lang="en-US" sz="1200" b="0" i="0" u="none" strike="noStrike" cap="none" dirty="0">
                <a:solidFill>
                  <a:srgbClr val="434343"/>
                </a:solidFill>
                <a:latin typeface="Arial"/>
                <a:ea typeface="Arial"/>
                <a:cs typeface="Arial"/>
                <a:sym typeface="Arial"/>
              </a:rPr>
              <a:t>Only non-case report and non-review studies with explicitly stated body regions affected by psoriasis were included in the review.</a:t>
            </a:r>
            <a:endParaRPr lang="it-IT" sz="1200" b="0" i="0" u="none" strike="noStrike" cap="none" dirty="0">
              <a:solidFill>
                <a:srgbClr val="434343"/>
              </a:solidFill>
              <a:latin typeface="Arial"/>
              <a:ea typeface="Arial"/>
              <a:cs typeface="Arial"/>
              <a:sym typeface="Arial"/>
            </a:endParaRPr>
          </a:p>
        </p:txBody>
      </p:sp>
      <p:pic>
        <p:nvPicPr>
          <p:cNvPr id="2" name="Google Shape;119;p16">
            <a:extLst>
              <a:ext uri="{FF2B5EF4-FFF2-40B4-BE49-F238E27FC236}">
                <a16:creationId xmlns:a16="http://schemas.microsoft.com/office/drawing/2014/main" id="{F38687C4-BB63-53C0-819D-03FA32EAF3FC}"/>
              </a:ext>
            </a:extLst>
          </p:cNvPr>
          <p:cNvPicPr preferRelativeResize="0"/>
          <p:nvPr/>
        </p:nvPicPr>
        <p:blipFill rotWithShape="1">
          <a:blip r:embed="rId3">
            <a:alphaModFix/>
          </a:blip>
          <a:srcRect/>
          <a:stretch/>
        </p:blipFill>
        <p:spPr>
          <a:xfrm>
            <a:off x="184225" y="2216912"/>
            <a:ext cx="1276300" cy="1276300"/>
          </a:xfrm>
          <a:prstGeom prst="rect">
            <a:avLst/>
          </a:prstGeom>
          <a:noFill/>
          <a:ln>
            <a:noFill/>
          </a:ln>
          <a:effectLst>
            <a:reflection stA="20000" endPos="30000" fadeDir="5400012" sy="-100000" algn="bl" rotWithShape="0"/>
          </a:effectLst>
        </p:spPr>
      </p:pic>
    </p:spTree>
    <p:extLst>
      <p:ext uri="{BB962C8B-B14F-4D97-AF65-F5344CB8AC3E}">
        <p14:creationId xmlns:p14="http://schemas.microsoft.com/office/powerpoint/2010/main" val="1488433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txBox="1">
            <a:spLocks noGrp="1"/>
          </p:cNvSpPr>
          <p:nvPr>
            <p:ph type="body" idx="1"/>
          </p:nvPr>
        </p:nvSpPr>
        <p:spPr>
          <a:xfrm>
            <a:off x="1245675" y="409248"/>
            <a:ext cx="6722100" cy="418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2000"/>
              <a:buNone/>
            </a:pPr>
            <a:r>
              <a:rPr lang="it-IT" dirty="0"/>
              <a:t>Results</a:t>
            </a:r>
          </a:p>
        </p:txBody>
      </p:sp>
      <p:sp>
        <p:nvSpPr>
          <p:cNvPr id="105" name="Google Shape;105;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it"/>
              <a:t>6</a:t>
            </a:fld>
            <a:endParaRPr dirty="0"/>
          </a:p>
        </p:txBody>
      </p:sp>
      <p:sp>
        <p:nvSpPr>
          <p:cNvPr id="106" name="Google Shape;106;p15"/>
          <p:cNvSpPr txBox="1">
            <a:spLocks noGrp="1"/>
          </p:cNvSpPr>
          <p:nvPr>
            <p:ph type="sldNum" idx="2"/>
          </p:nvPr>
        </p:nvSpPr>
        <p:spPr>
          <a:xfrm>
            <a:off x="114025" y="4722525"/>
            <a:ext cx="570000" cy="4188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200"/>
              <a:buNone/>
            </a:pPr>
            <a:fld id="{00000000-1234-1234-1234-123412341234}" type="slidenum">
              <a:rPr lang="it"/>
              <a:t>6</a:t>
            </a:fld>
            <a:endParaRPr dirty="0"/>
          </a:p>
        </p:txBody>
      </p:sp>
      <p:sp>
        <p:nvSpPr>
          <p:cNvPr id="107" name="Google Shape;107;p15"/>
          <p:cNvSpPr txBox="1">
            <a:spLocks noGrp="1"/>
          </p:cNvSpPr>
          <p:nvPr>
            <p:ph type="title"/>
          </p:nvPr>
        </p:nvSpPr>
        <p:spPr>
          <a:xfrm>
            <a:off x="6936016" y="105913"/>
            <a:ext cx="1810792" cy="3468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Clr>
                <a:schemeClr val="dk1"/>
              </a:buClr>
              <a:buSzPts val="1100"/>
              <a:buFont typeface="Arial"/>
              <a:buNone/>
            </a:pPr>
            <a:r>
              <a:rPr lang="it"/>
              <a:t>Focus sulla psoriasi</a:t>
            </a:r>
            <a:endParaRPr dirty="0"/>
          </a:p>
          <a:p>
            <a:pPr marL="0" lvl="0" indent="0" algn="r" rtl="0">
              <a:lnSpc>
                <a:spcPct val="100000"/>
              </a:lnSpc>
              <a:spcBef>
                <a:spcPts val="0"/>
              </a:spcBef>
              <a:spcAft>
                <a:spcPts val="0"/>
              </a:spcAft>
              <a:buSzPts val="1200"/>
              <a:buNone/>
            </a:pPr>
            <a:endParaRPr dirty="0"/>
          </a:p>
        </p:txBody>
      </p:sp>
      <p:sp>
        <p:nvSpPr>
          <p:cNvPr id="109" name="Google Shape;109;p15"/>
          <p:cNvSpPr txBox="1"/>
          <p:nvPr/>
        </p:nvSpPr>
        <p:spPr>
          <a:xfrm>
            <a:off x="1744967" y="1312393"/>
            <a:ext cx="7178695" cy="3124139"/>
          </a:xfrm>
          <a:prstGeom prst="rect">
            <a:avLst/>
          </a:prstGeom>
          <a:noFill/>
          <a:ln>
            <a:noFill/>
          </a:ln>
        </p:spPr>
        <p:txBody>
          <a:bodyPr spcFirstLastPara="1" wrap="square" lIns="91425" tIns="91425" rIns="91425" bIns="91425" anchor="t" anchorCtr="0">
            <a:noAutofit/>
          </a:bodyPr>
          <a:lstStyle/>
          <a:p>
            <a:pPr marL="457200" lvl="0" indent="-304800">
              <a:lnSpc>
                <a:spcPct val="150000"/>
              </a:lnSpc>
              <a:buClr>
                <a:srgbClr val="80296F"/>
              </a:buClr>
              <a:buSzPts val="1600"/>
              <a:buFont typeface="Arial"/>
              <a:buChar char="●"/>
            </a:pPr>
            <a:r>
              <a:rPr lang="en-US" sz="1100" b="0" i="0" u="none" strike="noStrike" cap="none" dirty="0">
                <a:solidFill>
                  <a:srgbClr val="434343"/>
                </a:solidFill>
                <a:latin typeface="Arial"/>
                <a:ea typeface="Arial"/>
                <a:cs typeface="Arial"/>
                <a:sym typeface="Arial"/>
              </a:rPr>
              <a:t>Psoriatic patches and plaques in different areas of the body were not found to influence patients’ quality of life to differing extents.</a:t>
            </a:r>
            <a:endParaRPr lang="en-GB" sz="1100" b="0" i="0" u="none" strike="noStrike" cap="none" dirty="0">
              <a:solidFill>
                <a:srgbClr val="434343"/>
              </a:solidFill>
              <a:latin typeface="Arial"/>
              <a:ea typeface="Arial"/>
              <a:cs typeface="Arial"/>
              <a:sym typeface="Arial"/>
            </a:endParaRPr>
          </a:p>
        </p:txBody>
      </p:sp>
      <p:pic>
        <p:nvPicPr>
          <p:cNvPr id="2" name="Google Shape;141;p18">
            <a:extLst>
              <a:ext uri="{FF2B5EF4-FFF2-40B4-BE49-F238E27FC236}">
                <a16:creationId xmlns:a16="http://schemas.microsoft.com/office/drawing/2014/main" id="{81B77300-BFB5-522E-215D-85B394C8ED75}"/>
              </a:ext>
            </a:extLst>
          </p:cNvPr>
          <p:cNvPicPr preferRelativeResize="0"/>
          <p:nvPr/>
        </p:nvPicPr>
        <p:blipFill rotWithShape="1">
          <a:blip r:embed="rId3">
            <a:alphaModFix/>
          </a:blip>
          <a:srcRect/>
          <a:stretch/>
        </p:blipFill>
        <p:spPr>
          <a:xfrm>
            <a:off x="308025" y="2309813"/>
            <a:ext cx="1090500" cy="1090500"/>
          </a:xfrm>
          <a:prstGeom prst="rect">
            <a:avLst/>
          </a:prstGeom>
          <a:noFill/>
          <a:ln>
            <a:noFill/>
          </a:ln>
          <a:effectLst>
            <a:reflection stA="31000" endPos="22000" fadeDir="5400012" sy="-100000" algn="bl" rotWithShape="0"/>
          </a:effectLst>
        </p:spPr>
      </p:pic>
    </p:spTree>
    <p:extLst>
      <p:ext uri="{BB962C8B-B14F-4D97-AF65-F5344CB8AC3E}">
        <p14:creationId xmlns:p14="http://schemas.microsoft.com/office/powerpoint/2010/main" val="2075435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txBox="1">
            <a:spLocks noGrp="1"/>
          </p:cNvSpPr>
          <p:nvPr>
            <p:ph type="body" idx="1"/>
          </p:nvPr>
        </p:nvSpPr>
        <p:spPr>
          <a:xfrm>
            <a:off x="1245675" y="409248"/>
            <a:ext cx="6722100" cy="418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2000"/>
              <a:buNone/>
            </a:pPr>
            <a:r>
              <a:rPr lang="en-GB" dirty="0"/>
              <a:t>Conclusion and perspectives</a:t>
            </a:r>
          </a:p>
        </p:txBody>
      </p:sp>
      <p:sp>
        <p:nvSpPr>
          <p:cNvPr id="105" name="Google Shape;105;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it"/>
              <a:t>7</a:t>
            </a:fld>
            <a:endParaRPr dirty="0"/>
          </a:p>
        </p:txBody>
      </p:sp>
      <p:sp>
        <p:nvSpPr>
          <p:cNvPr id="106" name="Google Shape;106;p15"/>
          <p:cNvSpPr txBox="1">
            <a:spLocks noGrp="1"/>
          </p:cNvSpPr>
          <p:nvPr>
            <p:ph type="sldNum" idx="2"/>
          </p:nvPr>
        </p:nvSpPr>
        <p:spPr>
          <a:xfrm>
            <a:off x="114025" y="4722525"/>
            <a:ext cx="570000" cy="4188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200"/>
              <a:buNone/>
            </a:pPr>
            <a:fld id="{00000000-1234-1234-1234-123412341234}" type="slidenum">
              <a:rPr lang="it"/>
              <a:t>7</a:t>
            </a:fld>
            <a:endParaRPr dirty="0"/>
          </a:p>
        </p:txBody>
      </p:sp>
      <p:sp>
        <p:nvSpPr>
          <p:cNvPr id="107" name="Google Shape;107;p15"/>
          <p:cNvSpPr txBox="1">
            <a:spLocks noGrp="1"/>
          </p:cNvSpPr>
          <p:nvPr>
            <p:ph type="title"/>
          </p:nvPr>
        </p:nvSpPr>
        <p:spPr>
          <a:xfrm>
            <a:off x="6936016" y="105913"/>
            <a:ext cx="1810792" cy="3468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Clr>
                <a:schemeClr val="dk1"/>
              </a:buClr>
              <a:buSzPts val="1100"/>
              <a:buFont typeface="Arial"/>
              <a:buNone/>
            </a:pPr>
            <a:r>
              <a:rPr lang="it"/>
              <a:t>Focus sulla psoriasi</a:t>
            </a:r>
            <a:endParaRPr dirty="0"/>
          </a:p>
          <a:p>
            <a:pPr marL="0" lvl="0" indent="0" algn="r" rtl="0">
              <a:lnSpc>
                <a:spcPct val="100000"/>
              </a:lnSpc>
              <a:spcBef>
                <a:spcPts val="0"/>
              </a:spcBef>
              <a:spcAft>
                <a:spcPts val="0"/>
              </a:spcAft>
              <a:buSzPts val="1200"/>
              <a:buNone/>
            </a:pPr>
            <a:endParaRPr dirty="0"/>
          </a:p>
        </p:txBody>
      </p:sp>
      <p:sp>
        <p:nvSpPr>
          <p:cNvPr id="109" name="Google Shape;109;p15"/>
          <p:cNvSpPr txBox="1"/>
          <p:nvPr/>
        </p:nvSpPr>
        <p:spPr>
          <a:xfrm>
            <a:off x="1744968" y="1312394"/>
            <a:ext cx="6922322" cy="3035116"/>
          </a:xfrm>
          <a:prstGeom prst="rect">
            <a:avLst/>
          </a:prstGeom>
          <a:noFill/>
          <a:ln>
            <a:noFill/>
          </a:ln>
        </p:spPr>
        <p:txBody>
          <a:bodyPr spcFirstLastPara="1" wrap="square" lIns="91425" tIns="91425" rIns="91425" bIns="91425" anchor="t" anchorCtr="0">
            <a:noAutofit/>
          </a:bodyPr>
          <a:lstStyle/>
          <a:p>
            <a:pPr marL="457200" lvl="0" indent="-304800">
              <a:lnSpc>
                <a:spcPct val="150000"/>
              </a:lnSpc>
              <a:buClr>
                <a:srgbClr val="80296F"/>
              </a:buClr>
              <a:buSzPts val="1600"/>
              <a:buFont typeface="Arial"/>
              <a:buChar char="●"/>
            </a:pPr>
            <a:r>
              <a:rPr lang="en-US" sz="1200" b="0" i="0" u="none" strike="noStrike" cap="none">
                <a:solidFill>
                  <a:srgbClr val="434343"/>
                </a:solidFill>
                <a:latin typeface="Arial"/>
                <a:ea typeface="Arial"/>
                <a:cs typeface="Arial"/>
                <a:sym typeface="Arial"/>
              </a:rPr>
              <a:t>While the body of evidence is limited and presents unstandardized results, the results of this review point to the fact that all psoriatic patches and plaques decrease patients’ quality of life, with neither one region doing so to a significantly greater extent than another.</a:t>
            </a:r>
            <a:endParaRPr lang="en-GB" sz="1200" b="0" i="0" u="none" strike="noStrike" cap="none" dirty="0">
              <a:solidFill>
                <a:srgbClr val="434343"/>
              </a:solidFill>
              <a:latin typeface="Arial"/>
              <a:ea typeface="Arial"/>
              <a:cs typeface="Arial"/>
              <a:sym typeface="Arial"/>
            </a:endParaRPr>
          </a:p>
        </p:txBody>
      </p:sp>
      <p:pic>
        <p:nvPicPr>
          <p:cNvPr id="2" name="Google Shape;150;p19">
            <a:extLst>
              <a:ext uri="{FF2B5EF4-FFF2-40B4-BE49-F238E27FC236}">
                <a16:creationId xmlns:a16="http://schemas.microsoft.com/office/drawing/2014/main" id="{8471BEEE-BA6D-7E83-48D5-FD3D5F7F4472}"/>
              </a:ext>
            </a:extLst>
          </p:cNvPr>
          <p:cNvPicPr preferRelativeResize="0"/>
          <p:nvPr/>
        </p:nvPicPr>
        <p:blipFill rotWithShape="1">
          <a:blip r:embed="rId3">
            <a:alphaModFix/>
          </a:blip>
          <a:srcRect/>
          <a:stretch/>
        </p:blipFill>
        <p:spPr>
          <a:xfrm>
            <a:off x="274025" y="2151438"/>
            <a:ext cx="1171500" cy="1171500"/>
          </a:xfrm>
          <a:prstGeom prst="rect">
            <a:avLst/>
          </a:prstGeom>
          <a:noFill/>
          <a:ln>
            <a:noFill/>
          </a:ln>
          <a:effectLst>
            <a:reflection stA="25000" endPos="30000" fadeDir="5400012" sy="-100000" algn="bl" rotWithShape="0"/>
          </a:effectLst>
        </p:spPr>
      </p:pic>
    </p:spTree>
    <p:extLst>
      <p:ext uri="{BB962C8B-B14F-4D97-AF65-F5344CB8AC3E}">
        <p14:creationId xmlns:p14="http://schemas.microsoft.com/office/powerpoint/2010/main" val="3877132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cstate="screen">
            <a:alphaModFix/>
            <a:extLst>
              <a:ext uri="{28A0092B-C50C-407E-A947-70E740481C1C}">
                <a14:useLocalDpi xmlns:a14="http://schemas.microsoft.com/office/drawing/2010/main"/>
              </a:ext>
            </a:extLst>
          </a:blip>
          <a:stretch>
            <a:fillRect/>
          </a:stretch>
        </a:blipFill>
        <a:effectLst/>
      </p:bgPr>
    </p:bg>
    <p:spTree>
      <p:nvGrpSpPr>
        <p:cNvPr id="1" name="Shape 156"/>
        <p:cNvGrpSpPr/>
        <p:nvPr/>
      </p:nvGrpSpPr>
      <p:grpSpPr>
        <a:xfrm>
          <a:off x="0" y="0"/>
          <a:ext cx="0" cy="0"/>
          <a:chOff x="0" y="0"/>
          <a:chExt cx="0" cy="0"/>
        </a:xfrm>
      </p:grpSpPr>
      <p:sp>
        <p:nvSpPr>
          <p:cNvPr id="157" name="Google Shape;157;p20"/>
          <p:cNvSpPr txBox="1"/>
          <p:nvPr/>
        </p:nvSpPr>
        <p:spPr>
          <a:xfrm>
            <a:off x="1566000" y="4191651"/>
            <a:ext cx="6012000" cy="2151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000"/>
              <a:buFont typeface="Arial"/>
              <a:buNone/>
            </a:pPr>
            <a:r>
              <a:rPr lang="it" sz="1000" b="0" i="0" u="none" strike="noStrike" cap="none">
                <a:solidFill>
                  <a:schemeClr val="dk1"/>
                </a:solidFill>
                <a:latin typeface="Arial"/>
                <a:ea typeface="Arial"/>
                <a:cs typeface="Arial"/>
                <a:sym typeface="Arial"/>
              </a:rPr>
              <a:t>Un servizio di aggiornamento scientifico sostenuto da un contributo educazionale non condizionante di</a:t>
            </a:r>
            <a:endParaRPr sz="1000" b="0" i="0" u="none" strike="noStrike" cap="none" dirty="0">
              <a:solidFill>
                <a:schemeClr val="dk1"/>
              </a:solidFill>
              <a:latin typeface="Arial"/>
              <a:ea typeface="Arial"/>
              <a:cs typeface="Arial"/>
              <a:sym typeface="Arial"/>
            </a:endParaRPr>
          </a:p>
        </p:txBody>
      </p:sp>
      <p:pic>
        <p:nvPicPr>
          <p:cNvPr id="158" name="Google Shape;158;p20"/>
          <p:cNvPicPr preferRelativeResize="0"/>
          <p:nvPr/>
        </p:nvPicPr>
        <p:blipFill rotWithShape="1">
          <a:blip r:embed="rId4" cstate="screen">
            <a:alphaModFix/>
            <a:extLst>
              <a:ext uri="{28A0092B-C50C-407E-A947-70E740481C1C}">
                <a14:useLocalDpi xmlns:a14="http://schemas.microsoft.com/office/drawing/2010/main"/>
              </a:ext>
            </a:extLst>
          </a:blip>
          <a:srcRect/>
          <a:stretch/>
        </p:blipFill>
        <p:spPr>
          <a:xfrm>
            <a:off x="4032069" y="4442879"/>
            <a:ext cx="1079863" cy="590550"/>
          </a:xfrm>
          <a:prstGeom prst="rect">
            <a:avLst/>
          </a:prstGeom>
          <a:noFill/>
          <a:ln>
            <a:noFill/>
          </a:ln>
        </p:spPr>
      </p:pic>
      <p:sp>
        <p:nvSpPr>
          <p:cNvPr id="159" name="Google Shape;159;p20"/>
          <p:cNvSpPr txBox="1">
            <a:spLocks noGrp="1"/>
          </p:cNvSpPr>
          <p:nvPr>
            <p:ph type="ctrTitle"/>
          </p:nvPr>
        </p:nvSpPr>
        <p:spPr>
          <a:xfrm>
            <a:off x="311700" y="1168552"/>
            <a:ext cx="8520600" cy="14709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it" b="1">
                <a:solidFill>
                  <a:srgbClr val="80296F"/>
                </a:solidFill>
                <a:latin typeface="Comfortaa"/>
                <a:ea typeface="Comfortaa"/>
                <a:cs typeface="Comfortaa"/>
                <a:sym typeface="Comfortaa"/>
              </a:rPr>
              <a:t>INFODERMATOLOGY SUMMARIES</a:t>
            </a:r>
            <a:endParaRPr b="1" dirty="0">
              <a:solidFill>
                <a:srgbClr val="80296F"/>
              </a:solidFill>
              <a:latin typeface="Comfortaa"/>
              <a:ea typeface="Comfortaa"/>
              <a:cs typeface="Comfortaa"/>
              <a:sym typeface="Comfortaa"/>
            </a:endParaRPr>
          </a:p>
        </p:txBody>
      </p:sp>
      <p:sp>
        <p:nvSpPr>
          <p:cNvPr id="160" name="Google Shape;160;p20"/>
          <p:cNvSpPr txBox="1">
            <a:spLocks noGrp="1"/>
          </p:cNvSpPr>
          <p:nvPr>
            <p:ph type="subTitle" idx="1"/>
          </p:nvPr>
        </p:nvSpPr>
        <p:spPr>
          <a:xfrm>
            <a:off x="311700" y="2717803"/>
            <a:ext cx="8520600" cy="704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it">
                <a:solidFill>
                  <a:schemeClr val="dk1"/>
                </a:solidFill>
              </a:rPr>
              <a:t>Focus sulla psoriasi</a:t>
            </a:r>
            <a:endParaRPr dirty="0">
              <a:solidFill>
                <a:schemeClr val="dk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329</Words>
  <Application>Microsoft Macintosh PowerPoint</Application>
  <PresentationFormat>Presentazione su schermo (16:9)</PresentationFormat>
  <Paragraphs>43</Paragraphs>
  <Slides>8</Slides>
  <Notes>8</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8</vt:i4>
      </vt:variant>
    </vt:vector>
  </HeadingPairs>
  <TitlesOfParts>
    <vt:vector size="11" baseType="lpstr">
      <vt:lpstr>Comfortaa</vt:lpstr>
      <vt:lpstr>Arial</vt:lpstr>
      <vt:lpstr>Simple Light</vt:lpstr>
      <vt:lpstr>INFODERMATOLOGY SUMMARIES</vt:lpstr>
      <vt:lpstr>Quality of life and body region affected by psoriasis: a systematic review</vt:lpstr>
      <vt:lpstr>Focus sulla psoriasi </vt:lpstr>
      <vt:lpstr>Focus sulla psoriasi </vt:lpstr>
      <vt:lpstr>Focus sulla psoriasi </vt:lpstr>
      <vt:lpstr>Focus sulla psoriasi </vt:lpstr>
      <vt:lpstr>Focus sulla psoriasi </vt:lpstr>
      <vt:lpstr>INFODERMATOLOGY SUMMARIES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INFODERMATOLOGY SUMMARIES</dc:title>
  <dc:subject/>
  <dc:creator/>
  <cp:keywords/>
  <dc:description/>
  <cp:lastModifiedBy>Giorgio Mantovani</cp:lastModifiedBy>
  <cp:revision>31</cp:revision>
  <dcterms:modified xsi:type="dcterms:W3CDTF">2022-12-09T08:27:22Z</dcterms:modified>
  <cp:category/>
</cp:coreProperties>
</file>