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0"/>
  </p:notesMasterIdLst>
  <p:sldIdLst>
    <p:sldId id="256" r:id="rId2"/>
    <p:sldId id="257" r:id="rId3"/>
    <p:sldId id="264" r:id="rId4"/>
    <p:sldId id="258" r:id="rId5"/>
    <p:sldId id="268" r:id="rId6"/>
    <p:sldId id="269" r:id="rId7"/>
    <p:sldId id="270" r:id="rId8"/>
    <p:sldId id="263" r:id="rId9"/>
  </p:sldIdLst>
  <p:sldSz cx="9144000" cy="5143500" type="screen16x9"/>
  <p:notesSz cx="6858000" cy="9144000"/>
  <p:embeddedFontLst>
    <p:embeddedFont>
      <p:font typeface="Comfortaa" pitchFamily="2" charset="0"/>
      <p:regular r:id="rId11"/>
      <p:bold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01"/>
    <p:restoredTop sz="94083"/>
  </p:normalViewPr>
  <p:slideViewPr>
    <p:cSldViewPr snapToGrid="0">
      <p:cViewPr varScale="1">
        <p:scale>
          <a:sx n="141" d="100"/>
          <a:sy n="141" d="100"/>
        </p:scale>
        <p:origin x="312" y="17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9" name="Google Shape;69;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4075557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475668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149456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601300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5" name="Google Shape;155;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1"/>
        <p:cNvGrpSpPr/>
        <p:nvPr/>
      </p:nvGrpSpPr>
      <p:grpSpPr>
        <a:xfrm>
          <a:off x="0" y="0"/>
          <a:ext cx="0" cy="0"/>
          <a:chOff x="0" y="0"/>
          <a:chExt cx="0" cy="0"/>
        </a:xfrm>
      </p:grpSpPr>
      <p:sp>
        <p:nvSpPr>
          <p:cNvPr id="62" name="Google Shape;62;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63" name="Google Shape;63;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64" name="Google Shape;64;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5"/>
        <p:cNvGrpSpPr/>
        <p:nvPr/>
      </p:nvGrpSpPr>
      <p:grpSpPr>
        <a:xfrm>
          <a:off x="0" y="0"/>
          <a:ext cx="0" cy="0"/>
          <a:chOff x="0" y="0"/>
          <a:chExt cx="0" cy="0"/>
        </a:xfrm>
      </p:grpSpPr>
      <p:sp>
        <p:nvSpPr>
          <p:cNvPr id="66" name="Google Shape;66;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
        <p:cNvGrpSpPr/>
        <p:nvPr/>
      </p:nvGrpSpPr>
      <p:grpSpPr>
        <a:xfrm>
          <a:off x="0" y="0"/>
          <a:ext cx="0" cy="0"/>
          <a:chOff x="0" y="0"/>
          <a:chExt cx="0" cy="0"/>
        </a:xfrm>
      </p:grpSpPr>
      <p:sp>
        <p:nvSpPr>
          <p:cNvPr id="14" name="Google Shape;14;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
        <p:nvSpPr>
          <p:cNvPr id="15" name="Google Shape;15;p3"/>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9pPr>
          </a:lstStyle>
          <a:p>
            <a:pPr marL="0" lvl="0" indent="0" algn="ctr" rtl="0">
              <a:spcBef>
                <a:spcPts val="0"/>
              </a:spcBef>
              <a:spcAft>
                <a:spcPts val="0"/>
              </a:spcAft>
              <a:buNone/>
            </a:pPr>
            <a:fld id="{00000000-1234-1234-1234-123412341234}" type="slidenum">
              <a:rPr lang="it"/>
              <a:t>‹N›</a:t>
            </a:fld>
            <a:endParaRPr dirty="0"/>
          </a:p>
        </p:txBody>
      </p:sp>
      <p:sp>
        <p:nvSpPr>
          <p:cNvPr id="16" name="Google Shape;16;p3"/>
          <p:cNvSpPr/>
          <p:nvPr/>
        </p:nvSpPr>
        <p:spPr>
          <a:xfrm>
            <a:off x="791300" y="4648425"/>
            <a:ext cx="8359500" cy="495000"/>
          </a:xfrm>
          <a:prstGeom prst="rect">
            <a:avLst/>
          </a:prstGeom>
          <a:solidFill>
            <a:srgbClr val="80296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7" name="Google Shape;17;p3"/>
          <p:cNvSpPr txBox="1"/>
          <p:nvPr/>
        </p:nvSpPr>
        <p:spPr>
          <a:xfrm>
            <a:off x="923850" y="4783100"/>
            <a:ext cx="6012000" cy="215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000"/>
              <a:buFont typeface="Arial"/>
              <a:buNone/>
            </a:pPr>
            <a:r>
              <a:rPr lang="it" sz="1000" b="0" i="0" u="none" strike="noStrike" cap="none">
                <a:solidFill>
                  <a:schemeClr val="lt1"/>
                </a:solidFill>
                <a:latin typeface="Arial"/>
                <a:ea typeface="Arial"/>
                <a:cs typeface="Arial"/>
                <a:sym typeface="Arial"/>
              </a:rPr>
              <a:t>Un servizio di aggiornamento scientifico sostenuto da un contributo educazionale non condizionante di</a:t>
            </a:r>
            <a:endParaRPr sz="1000" b="0" i="0" u="none" strike="noStrike" cap="none" dirty="0">
              <a:solidFill>
                <a:schemeClr val="lt1"/>
              </a:solidFill>
              <a:latin typeface="Arial"/>
              <a:ea typeface="Arial"/>
              <a:cs typeface="Arial"/>
              <a:sym typeface="Arial"/>
            </a:endParaRPr>
          </a:p>
        </p:txBody>
      </p:sp>
      <p:pic>
        <p:nvPicPr>
          <p:cNvPr id="18" name="Google Shape;18;p3"/>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859025" y="4722525"/>
            <a:ext cx="678405" cy="377525"/>
          </a:xfrm>
          <a:prstGeom prst="rect">
            <a:avLst/>
          </a:prstGeom>
          <a:noFill/>
          <a:ln>
            <a:noFill/>
          </a:ln>
        </p:spPr>
      </p:pic>
      <p:pic>
        <p:nvPicPr>
          <p:cNvPr id="19" name="Google Shape;19;p3"/>
          <p:cNvPicPr preferRelativeResize="0"/>
          <p:nvPr/>
        </p:nvPicPr>
        <p:blipFill rotWithShape="1">
          <a:blip r:embed="rId3" cstate="screen">
            <a:alphaModFix/>
            <a:extLst>
              <a:ext uri="{28A0092B-C50C-407E-A947-70E740481C1C}">
                <a14:useLocalDpi xmlns:a14="http://schemas.microsoft.com/office/drawing/2010/main"/>
              </a:ext>
            </a:extLst>
          </a:blip>
          <a:srcRect t="-17645"/>
          <a:stretch/>
        </p:blipFill>
        <p:spPr>
          <a:xfrm rot="10800000" flipH="1">
            <a:off x="5915300" y="1"/>
            <a:ext cx="3231675" cy="4137599"/>
          </a:xfrm>
          <a:prstGeom prst="rect">
            <a:avLst/>
          </a:prstGeom>
          <a:noFill/>
          <a:ln>
            <a:noFill/>
          </a:ln>
        </p:spPr>
      </p:pic>
      <p:sp>
        <p:nvSpPr>
          <p:cNvPr id="20" name="Google Shape;20;p3"/>
          <p:cNvSpPr txBox="1"/>
          <p:nvPr/>
        </p:nvSpPr>
        <p:spPr>
          <a:xfrm>
            <a:off x="1228725" y="257150"/>
            <a:ext cx="5088900" cy="8505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2000"/>
              <a:buFont typeface="Arial"/>
              <a:buNone/>
            </a:pPr>
            <a:r>
              <a:rPr lang="it" sz="2000" b="1" i="0" u="none" strike="noStrike" cap="none">
                <a:solidFill>
                  <a:srgbClr val="80296F"/>
                </a:solidFill>
                <a:latin typeface="Comfortaa"/>
                <a:ea typeface="Comfortaa"/>
                <a:cs typeface="Comfortaa"/>
                <a:sym typeface="Comfortaa"/>
              </a:rPr>
              <a:t>Dermatology summaries collection</a:t>
            </a:r>
            <a:endParaRPr sz="2000" b="1" i="0" u="none" strike="noStrike" cap="none" dirty="0">
              <a:solidFill>
                <a:srgbClr val="80296F"/>
              </a:solidFill>
              <a:latin typeface="Comfortaa"/>
              <a:ea typeface="Comfortaa"/>
              <a:cs typeface="Comfortaa"/>
              <a:sym typeface="Comfortaa"/>
            </a:endParaRPr>
          </a:p>
          <a:p>
            <a:pPr marL="0" marR="0" lvl="0" indent="0" algn="l" rtl="0">
              <a:lnSpc>
                <a:spcPct val="100000"/>
              </a:lnSpc>
              <a:spcBef>
                <a:spcPts val="0"/>
              </a:spcBef>
              <a:spcAft>
                <a:spcPts val="0"/>
              </a:spcAft>
              <a:buClr>
                <a:srgbClr val="000000"/>
              </a:buClr>
              <a:buSzPts val="1400"/>
              <a:buFont typeface="Arial"/>
              <a:buNone/>
            </a:pPr>
            <a:r>
              <a:rPr lang="it" sz="1400" b="0" i="0" u="none" strike="noStrike" cap="none">
                <a:solidFill>
                  <a:srgbClr val="000000"/>
                </a:solidFill>
                <a:latin typeface="Arial"/>
                <a:ea typeface="Arial"/>
                <a:cs typeface="Arial"/>
                <a:sym typeface="Arial"/>
              </a:rPr>
              <a:t>Dalla lettura internazionale | Focus sulla psoriasi</a:t>
            </a:r>
            <a:endParaRPr sz="1400" b="0" i="0" u="none" strike="noStrike" cap="none" dirty="0">
              <a:solidFill>
                <a:srgbClr val="000000"/>
              </a:solidFill>
              <a:latin typeface="Arial"/>
              <a:ea typeface="Arial"/>
              <a:cs typeface="Arial"/>
              <a:sym typeface="Arial"/>
            </a:endParaRPr>
          </a:p>
        </p:txBody>
      </p:sp>
      <p:pic>
        <p:nvPicPr>
          <p:cNvPr id="21" name="Google Shape;21;p3"/>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424100" y="287000"/>
            <a:ext cx="678300" cy="678300"/>
          </a:xfrm>
          <a:prstGeom prst="rect">
            <a:avLst/>
          </a:prstGeom>
          <a:noFill/>
          <a:ln>
            <a:noFill/>
          </a:ln>
        </p:spPr>
      </p:pic>
      <p:sp>
        <p:nvSpPr>
          <p:cNvPr id="22" name="Google Shape;22;p3"/>
          <p:cNvSpPr/>
          <p:nvPr/>
        </p:nvSpPr>
        <p:spPr>
          <a:xfrm>
            <a:off x="0" y="4648425"/>
            <a:ext cx="791400" cy="14700"/>
          </a:xfrm>
          <a:prstGeom prst="rect">
            <a:avLst/>
          </a:prstGeom>
          <a:solidFill>
            <a:srgbClr val="BF9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3"/>
        <p:cNvGrpSpPr/>
        <p:nvPr/>
      </p:nvGrpSpPr>
      <p:grpSpPr>
        <a:xfrm>
          <a:off x="0" y="0"/>
          <a:ext cx="0" cy="0"/>
          <a:chOff x="0" y="0"/>
          <a:chExt cx="0" cy="0"/>
        </a:xfrm>
      </p:grpSpPr>
      <p:sp>
        <p:nvSpPr>
          <p:cNvPr id="24" name="Google Shape;24;p4"/>
          <p:cNvSpPr txBox="1">
            <a:spLocks noGrp="1"/>
          </p:cNvSpPr>
          <p:nvPr>
            <p:ph type="body" idx="1"/>
          </p:nvPr>
        </p:nvSpPr>
        <p:spPr>
          <a:xfrm>
            <a:off x="1245675" y="333050"/>
            <a:ext cx="6722100" cy="4188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Clr>
                <a:srgbClr val="80296F"/>
              </a:buClr>
              <a:buSzPts val="2000"/>
              <a:buFont typeface="Comfortaa"/>
              <a:buNone/>
              <a:defRPr sz="2000" b="1">
                <a:solidFill>
                  <a:srgbClr val="80296F"/>
                </a:solidFill>
                <a:latin typeface="Comfortaa"/>
                <a:ea typeface="Comfortaa"/>
                <a:cs typeface="Comfortaa"/>
                <a:sym typeface="Comfortaa"/>
              </a:defRPr>
            </a:lvl1pPr>
          </a:lstStyle>
          <a:p>
            <a:endParaRPr/>
          </a:p>
        </p:txBody>
      </p:sp>
      <p:sp>
        <p:nvSpPr>
          <p:cNvPr id="25" name="Google Shape;25;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
        <p:nvSpPr>
          <p:cNvPr id="26" name="Google Shape;26;p4"/>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9pPr>
          </a:lstStyle>
          <a:p>
            <a:pPr marL="0" lvl="0" indent="0" algn="ctr" rtl="0">
              <a:spcBef>
                <a:spcPts val="0"/>
              </a:spcBef>
              <a:spcAft>
                <a:spcPts val="0"/>
              </a:spcAft>
              <a:buNone/>
            </a:pPr>
            <a:fld id="{00000000-1234-1234-1234-123412341234}" type="slidenum">
              <a:rPr lang="it"/>
              <a:t>‹N›</a:t>
            </a:fld>
            <a:endParaRPr dirty="0"/>
          </a:p>
        </p:txBody>
      </p:sp>
      <p:sp>
        <p:nvSpPr>
          <p:cNvPr id="27" name="Google Shape;27;p4"/>
          <p:cNvSpPr/>
          <p:nvPr/>
        </p:nvSpPr>
        <p:spPr>
          <a:xfrm>
            <a:off x="791300" y="4648425"/>
            <a:ext cx="8359500" cy="495000"/>
          </a:xfrm>
          <a:prstGeom prst="rect">
            <a:avLst/>
          </a:prstGeom>
          <a:solidFill>
            <a:srgbClr val="80296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8" name="Google Shape;28;p4"/>
          <p:cNvSpPr txBox="1"/>
          <p:nvPr/>
        </p:nvSpPr>
        <p:spPr>
          <a:xfrm>
            <a:off x="923850" y="4783100"/>
            <a:ext cx="1169100" cy="215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000"/>
              <a:buFont typeface="Arial"/>
              <a:buNone/>
            </a:pPr>
            <a:r>
              <a:rPr lang="it" sz="1000" b="0" i="0" u="none" strike="noStrike" cap="none">
                <a:solidFill>
                  <a:schemeClr val="lt1"/>
                </a:solidFill>
                <a:latin typeface="Arial"/>
                <a:ea typeface="Arial"/>
                <a:cs typeface="Arial"/>
                <a:sym typeface="Arial"/>
              </a:rPr>
              <a:t>Developed by</a:t>
            </a:r>
            <a:endParaRPr sz="1000" b="0" i="0" u="none" strike="noStrike" cap="none" dirty="0">
              <a:solidFill>
                <a:schemeClr val="lt1"/>
              </a:solidFill>
              <a:latin typeface="Arial"/>
              <a:ea typeface="Arial"/>
              <a:cs typeface="Arial"/>
              <a:sym typeface="Arial"/>
            </a:endParaRPr>
          </a:p>
        </p:txBody>
      </p:sp>
      <p:pic>
        <p:nvPicPr>
          <p:cNvPr id="29" name="Google Shape;29;p4"/>
          <p:cNvPicPr preferRelativeResize="0"/>
          <p:nvPr/>
        </p:nvPicPr>
        <p:blipFill rotWithShape="1">
          <a:blip r:embed="rId2" cstate="screen">
            <a:alphaModFix/>
            <a:extLst>
              <a:ext uri="{28A0092B-C50C-407E-A947-70E740481C1C}">
                <a14:useLocalDpi xmlns:a14="http://schemas.microsoft.com/office/drawing/2010/main"/>
              </a:ext>
            </a:extLst>
          </a:blip>
          <a:srcRect t="-17645"/>
          <a:stretch/>
        </p:blipFill>
        <p:spPr>
          <a:xfrm rot="10800000" flipH="1">
            <a:off x="5915300" y="1"/>
            <a:ext cx="3231675" cy="4137599"/>
          </a:xfrm>
          <a:prstGeom prst="rect">
            <a:avLst/>
          </a:prstGeom>
          <a:noFill/>
          <a:ln>
            <a:noFill/>
          </a:ln>
        </p:spPr>
      </p:pic>
      <p:pic>
        <p:nvPicPr>
          <p:cNvPr id="30" name="Google Shape;30;p4"/>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424100" y="287000"/>
            <a:ext cx="678300" cy="678300"/>
          </a:xfrm>
          <a:prstGeom prst="rect">
            <a:avLst/>
          </a:prstGeom>
          <a:noFill/>
          <a:ln>
            <a:noFill/>
          </a:ln>
        </p:spPr>
      </p:pic>
      <p:sp>
        <p:nvSpPr>
          <p:cNvPr id="31" name="Google Shape;31;p4"/>
          <p:cNvSpPr txBox="1">
            <a:spLocks noGrp="1"/>
          </p:cNvSpPr>
          <p:nvPr>
            <p:ph type="title"/>
          </p:nvPr>
        </p:nvSpPr>
        <p:spPr>
          <a:xfrm>
            <a:off x="1245675" y="640800"/>
            <a:ext cx="5317200" cy="3468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1200"/>
              <a:buNone/>
              <a:defRPr sz="1200"/>
            </a:lvl1pPr>
            <a:lvl2pPr lvl="1" algn="l">
              <a:lnSpc>
                <a:spcPct val="100000"/>
              </a:lnSpc>
              <a:spcBef>
                <a:spcPts val="0"/>
              </a:spcBef>
              <a:spcAft>
                <a:spcPts val="0"/>
              </a:spcAft>
              <a:buSzPts val="1200"/>
              <a:buNone/>
              <a:defRPr sz="1200"/>
            </a:lvl2pPr>
            <a:lvl3pPr lvl="2" algn="l">
              <a:lnSpc>
                <a:spcPct val="100000"/>
              </a:lnSpc>
              <a:spcBef>
                <a:spcPts val="0"/>
              </a:spcBef>
              <a:spcAft>
                <a:spcPts val="0"/>
              </a:spcAft>
              <a:buSzPts val="1200"/>
              <a:buNone/>
              <a:defRPr sz="1200"/>
            </a:lvl3pPr>
            <a:lvl4pPr lvl="3" algn="l">
              <a:lnSpc>
                <a:spcPct val="100000"/>
              </a:lnSpc>
              <a:spcBef>
                <a:spcPts val="0"/>
              </a:spcBef>
              <a:spcAft>
                <a:spcPts val="0"/>
              </a:spcAft>
              <a:buSzPts val="1200"/>
              <a:buNone/>
              <a:defRPr sz="1200"/>
            </a:lvl4pPr>
            <a:lvl5pPr lvl="4" algn="l">
              <a:lnSpc>
                <a:spcPct val="100000"/>
              </a:lnSpc>
              <a:spcBef>
                <a:spcPts val="0"/>
              </a:spcBef>
              <a:spcAft>
                <a:spcPts val="0"/>
              </a:spcAft>
              <a:buSzPts val="1200"/>
              <a:buNone/>
              <a:defRPr sz="1200"/>
            </a:lvl5pPr>
            <a:lvl6pPr lvl="5" algn="l">
              <a:lnSpc>
                <a:spcPct val="100000"/>
              </a:lnSpc>
              <a:spcBef>
                <a:spcPts val="0"/>
              </a:spcBef>
              <a:spcAft>
                <a:spcPts val="0"/>
              </a:spcAft>
              <a:buSzPts val="1200"/>
              <a:buNone/>
              <a:defRPr sz="1200"/>
            </a:lvl6pPr>
            <a:lvl7pPr lvl="6" algn="l">
              <a:lnSpc>
                <a:spcPct val="100000"/>
              </a:lnSpc>
              <a:spcBef>
                <a:spcPts val="0"/>
              </a:spcBef>
              <a:spcAft>
                <a:spcPts val="0"/>
              </a:spcAft>
              <a:buSzPts val="1200"/>
              <a:buNone/>
              <a:defRPr sz="1200"/>
            </a:lvl7pPr>
            <a:lvl8pPr lvl="7" algn="l">
              <a:lnSpc>
                <a:spcPct val="100000"/>
              </a:lnSpc>
              <a:spcBef>
                <a:spcPts val="0"/>
              </a:spcBef>
              <a:spcAft>
                <a:spcPts val="0"/>
              </a:spcAft>
              <a:buSzPts val="1200"/>
              <a:buNone/>
              <a:defRPr sz="1200"/>
            </a:lvl8pPr>
            <a:lvl9pPr lvl="8" algn="l">
              <a:lnSpc>
                <a:spcPct val="100000"/>
              </a:lnSpc>
              <a:spcBef>
                <a:spcPts val="0"/>
              </a:spcBef>
              <a:spcAft>
                <a:spcPts val="0"/>
              </a:spcAft>
              <a:buSzPts val="1200"/>
              <a:buNone/>
              <a:defRPr sz="1200"/>
            </a:lvl9pPr>
          </a:lstStyle>
          <a:p>
            <a:endParaRPr/>
          </a:p>
        </p:txBody>
      </p:sp>
      <p:sp>
        <p:nvSpPr>
          <p:cNvPr id="32" name="Google Shape;32;p4"/>
          <p:cNvSpPr/>
          <p:nvPr/>
        </p:nvSpPr>
        <p:spPr>
          <a:xfrm>
            <a:off x="15650" y="1221275"/>
            <a:ext cx="1659600" cy="3405600"/>
          </a:xfrm>
          <a:prstGeom prst="rect">
            <a:avLst/>
          </a:prstGeom>
          <a:solidFill>
            <a:srgbClr val="F1E5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cxnSp>
        <p:nvCxnSpPr>
          <p:cNvPr id="33" name="Google Shape;33;p4"/>
          <p:cNvCxnSpPr/>
          <p:nvPr/>
        </p:nvCxnSpPr>
        <p:spPr>
          <a:xfrm rot="10800000">
            <a:off x="0" y="1221275"/>
            <a:ext cx="6059400" cy="0"/>
          </a:xfrm>
          <a:prstGeom prst="straightConnector1">
            <a:avLst/>
          </a:prstGeom>
          <a:noFill/>
          <a:ln w="9525" cap="flat" cmpd="sng">
            <a:solidFill>
              <a:srgbClr val="BF9000"/>
            </a:solidFill>
            <a:prstDash val="solid"/>
            <a:round/>
            <a:headEnd type="none" w="sm" len="sm"/>
            <a:tailEnd type="none" w="sm" len="sm"/>
          </a:ln>
        </p:spPr>
      </p:cxnSp>
      <p:pic>
        <p:nvPicPr>
          <p:cNvPr id="34" name="Google Shape;34;p4"/>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1850350" y="4823225"/>
            <a:ext cx="808425" cy="134875"/>
          </a:xfrm>
          <a:prstGeom prst="rect">
            <a:avLst/>
          </a:prstGeom>
          <a:noFill/>
          <a:ln>
            <a:noFill/>
          </a:ln>
        </p:spPr>
      </p:pic>
      <p:sp>
        <p:nvSpPr>
          <p:cNvPr id="35" name="Google Shape;35;p4"/>
          <p:cNvSpPr/>
          <p:nvPr/>
        </p:nvSpPr>
        <p:spPr>
          <a:xfrm>
            <a:off x="0" y="4648425"/>
            <a:ext cx="791400" cy="14700"/>
          </a:xfrm>
          <a:prstGeom prst="rect">
            <a:avLst/>
          </a:prstGeom>
          <a:solidFill>
            <a:srgbClr val="BF9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6"/>
        <p:cNvGrpSpPr/>
        <p:nvPr/>
      </p:nvGrpSpPr>
      <p:grpSpPr>
        <a:xfrm>
          <a:off x="0" y="0"/>
          <a:ext cx="0" cy="0"/>
          <a:chOff x="0" y="0"/>
          <a:chExt cx="0" cy="0"/>
        </a:xfrm>
      </p:grpSpPr>
      <p:sp>
        <p:nvSpPr>
          <p:cNvPr id="37" name="Google Shape;37;p5"/>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38" name="Google Shape;38;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9"/>
        <p:cNvGrpSpPr/>
        <p:nvPr/>
      </p:nvGrpSpPr>
      <p:grpSpPr>
        <a:xfrm>
          <a:off x="0" y="0"/>
          <a:ext cx="0" cy="0"/>
          <a:chOff x="0" y="0"/>
          <a:chExt cx="0" cy="0"/>
        </a:xfrm>
      </p:grpSpPr>
      <p:sp>
        <p:nvSpPr>
          <p:cNvPr id="40" name="Google Shape;40;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41" name="Google Shape;41;p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2" name="Google Shape;42;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3"/>
        <p:cNvGrpSpPr/>
        <p:nvPr/>
      </p:nvGrpSpPr>
      <p:grpSpPr>
        <a:xfrm>
          <a:off x="0" y="0"/>
          <a:ext cx="0" cy="0"/>
          <a:chOff x="0" y="0"/>
          <a:chExt cx="0" cy="0"/>
        </a:xfrm>
      </p:grpSpPr>
      <p:sp>
        <p:nvSpPr>
          <p:cNvPr id="44" name="Google Shape;44;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45" name="Google Shape;45;p7"/>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46" name="Google Shape;46;p7"/>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47" name="Google Shape;47;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8"/>
        <p:cNvGrpSpPr/>
        <p:nvPr/>
      </p:nvGrpSpPr>
      <p:grpSpPr>
        <a:xfrm>
          <a:off x="0" y="0"/>
          <a:ext cx="0" cy="0"/>
          <a:chOff x="0" y="0"/>
          <a:chExt cx="0" cy="0"/>
        </a:xfrm>
      </p:grpSpPr>
      <p:sp>
        <p:nvSpPr>
          <p:cNvPr id="49" name="Google Shape;49;p8"/>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50" name="Google Shape;50;p8"/>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51" name="Google Shape;51;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2"/>
        <p:cNvGrpSpPr/>
        <p:nvPr/>
      </p:nvGrpSpPr>
      <p:grpSpPr>
        <a:xfrm>
          <a:off x="0" y="0"/>
          <a:ext cx="0" cy="0"/>
          <a:chOff x="0" y="0"/>
          <a:chExt cx="0" cy="0"/>
        </a:xfrm>
      </p:grpSpPr>
      <p:sp>
        <p:nvSpPr>
          <p:cNvPr id="53" name="Google Shape;53;p9"/>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54" name="Google Shape;54;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5"/>
        <p:cNvGrpSpPr/>
        <p:nvPr/>
      </p:nvGrpSpPr>
      <p:grpSpPr>
        <a:xfrm>
          <a:off x="0" y="0"/>
          <a:ext cx="0" cy="0"/>
          <a:chOff x="0" y="0"/>
          <a:chExt cx="0" cy="0"/>
        </a:xfrm>
      </p:grpSpPr>
      <p:sp>
        <p:nvSpPr>
          <p:cNvPr id="56" name="Google Shape;56;p10"/>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57" name="Google Shape;57;p1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58" name="Google Shape;58;p10"/>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9" name="Google Shape;59;p10"/>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60" name="Google Shape;60;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slide" Target="slide4.xml"/><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cstate="screen">
            <a:alphaModFix/>
            <a:extLst>
              <a:ext uri="{28A0092B-C50C-407E-A947-70E740481C1C}">
                <a14:useLocalDpi xmlns:a14="http://schemas.microsoft.com/office/drawing/2010/main"/>
              </a:ext>
            </a:extLst>
          </a:blip>
          <a:stretch>
            <a:fillRect/>
          </a:stretch>
        </a:blipFill>
        <a:effectLst/>
      </p:bgPr>
    </p:bg>
    <p:spTree>
      <p:nvGrpSpPr>
        <p:cNvPr id="1" name="Shape 70"/>
        <p:cNvGrpSpPr/>
        <p:nvPr/>
      </p:nvGrpSpPr>
      <p:grpSpPr>
        <a:xfrm>
          <a:off x="0" y="0"/>
          <a:ext cx="0" cy="0"/>
          <a:chOff x="0" y="0"/>
          <a:chExt cx="0" cy="0"/>
        </a:xfrm>
      </p:grpSpPr>
      <p:sp>
        <p:nvSpPr>
          <p:cNvPr id="71" name="Google Shape;71;p13"/>
          <p:cNvSpPr txBox="1">
            <a:spLocks noGrp="1"/>
          </p:cNvSpPr>
          <p:nvPr>
            <p:ph type="ctrTitle"/>
          </p:nvPr>
        </p:nvSpPr>
        <p:spPr>
          <a:xfrm>
            <a:off x="311700" y="1168552"/>
            <a:ext cx="8520600" cy="14709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it" b="1">
                <a:solidFill>
                  <a:srgbClr val="80296F"/>
                </a:solidFill>
                <a:latin typeface="Comfortaa"/>
                <a:ea typeface="Comfortaa"/>
                <a:cs typeface="Comfortaa"/>
                <a:sym typeface="Comfortaa"/>
              </a:rPr>
              <a:t>INFODERMATOLOGY SUMMARIES</a:t>
            </a:r>
            <a:endParaRPr b="1" dirty="0">
              <a:solidFill>
                <a:srgbClr val="80296F"/>
              </a:solidFill>
              <a:latin typeface="Comfortaa"/>
              <a:ea typeface="Comfortaa"/>
              <a:cs typeface="Comfortaa"/>
              <a:sym typeface="Comfortaa"/>
            </a:endParaRPr>
          </a:p>
        </p:txBody>
      </p:sp>
      <p:sp>
        <p:nvSpPr>
          <p:cNvPr id="72" name="Google Shape;72;p13"/>
          <p:cNvSpPr txBox="1">
            <a:spLocks noGrp="1"/>
          </p:cNvSpPr>
          <p:nvPr>
            <p:ph type="subTitle" idx="1"/>
          </p:nvPr>
        </p:nvSpPr>
        <p:spPr>
          <a:xfrm>
            <a:off x="311700" y="2717803"/>
            <a:ext cx="8520600" cy="704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it">
                <a:solidFill>
                  <a:schemeClr val="dk1"/>
                </a:solidFill>
              </a:rPr>
              <a:t>Focus sulla psoriasi</a:t>
            </a:r>
            <a:endParaRPr dirty="0">
              <a:solidFill>
                <a:schemeClr val="dk1"/>
              </a:solidFill>
            </a:endParaRPr>
          </a:p>
        </p:txBody>
      </p:sp>
      <p:sp>
        <p:nvSpPr>
          <p:cNvPr id="73" name="Google Shape;73;p13"/>
          <p:cNvSpPr txBox="1"/>
          <p:nvPr/>
        </p:nvSpPr>
        <p:spPr>
          <a:xfrm>
            <a:off x="1566000" y="4191651"/>
            <a:ext cx="6012000" cy="215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000"/>
              <a:buFont typeface="Arial"/>
              <a:buNone/>
            </a:pPr>
            <a:r>
              <a:rPr lang="it" sz="1000" b="0" i="0" u="none" strike="noStrike" cap="none">
                <a:solidFill>
                  <a:schemeClr val="dk1"/>
                </a:solidFill>
                <a:latin typeface="Arial"/>
                <a:ea typeface="Arial"/>
                <a:cs typeface="Arial"/>
                <a:sym typeface="Arial"/>
              </a:rPr>
              <a:t>Un servizio di aggiornamento scientifico sostenuto da un contributo educazionale non condizionante di</a:t>
            </a:r>
            <a:endParaRPr sz="1000" b="0" i="0" u="none" strike="noStrike" cap="none" dirty="0">
              <a:solidFill>
                <a:schemeClr val="dk1"/>
              </a:solidFill>
              <a:latin typeface="Arial"/>
              <a:ea typeface="Arial"/>
              <a:cs typeface="Arial"/>
              <a:sym typeface="Arial"/>
            </a:endParaRPr>
          </a:p>
        </p:txBody>
      </p:sp>
      <p:pic>
        <p:nvPicPr>
          <p:cNvPr id="74" name="Google Shape;74;p13"/>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4032069" y="4442879"/>
            <a:ext cx="1079863" cy="5905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2</a:t>
            </a:fld>
            <a:endParaRPr dirty="0"/>
          </a:p>
        </p:txBody>
      </p:sp>
      <p:sp>
        <p:nvSpPr>
          <p:cNvPr id="80" name="Google Shape;80;p14"/>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2</a:t>
            </a:fld>
            <a:endParaRPr dirty="0"/>
          </a:p>
        </p:txBody>
      </p:sp>
      <p:sp>
        <p:nvSpPr>
          <p:cNvPr id="81" name="Google Shape;81;p14"/>
          <p:cNvSpPr txBox="1">
            <a:spLocks noGrp="1"/>
          </p:cNvSpPr>
          <p:nvPr>
            <p:ph type="title" idx="4294967295"/>
          </p:nvPr>
        </p:nvSpPr>
        <p:spPr>
          <a:xfrm>
            <a:off x="357815" y="1749504"/>
            <a:ext cx="8448560" cy="615838"/>
          </a:xfrm>
          <a:prstGeom prst="rect">
            <a:avLst/>
          </a:prstGeom>
          <a:noFill/>
          <a:ln>
            <a:noFill/>
          </a:ln>
        </p:spPr>
        <p:txBody>
          <a:bodyPr spcFirstLastPara="1" wrap="square" lIns="91425" tIns="91425" rIns="91425" bIns="91425" anchor="t" anchorCtr="0">
            <a:noAutofit/>
          </a:bodyPr>
          <a:lstStyle/>
          <a:p>
            <a:pPr lvl="0"/>
            <a:r>
              <a:rPr lang="en-US" sz="1600" b="1" dirty="0">
                <a:solidFill>
                  <a:srgbClr val="80296F"/>
                </a:solidFill>
                <a:latin typeface="Comfortaa"/>
                <a:ea typeface="Comfortaa"/>
                <a:cs typeface="Comfortaa"/>
                <a:sym typeface="Comfortaa"/>
              </a:rPr>
              <a:t>A comprehensive, tri-national, cross-sectional analysis of characteristics and impact of pruritus in psoriasis</a:t>
            </a:r>
            <a:endParaRPr lang="en-GB" sz="2700" dirty="0">
              <a:latin typeface="Comfortaa"/>
              <a:ea typeface="Comfortaa"/>
              <a:cs typeface="Comfortaa"/>
              <a:sym typeface="Comfortaa"/>
            </a:endParaRPr>
          </a:p>
        </p:txBody>
      </p:sp>
      <p:cxnSp>
        <p:nvCxnSpPr>
          <p:cNvPr id="82" name="Google Shape;82;p14"/>
          <p:cNvCxnSpPr/>
          <p:nvPr/>
        </p:nvCxnSpPr>
        <p:spPr>
          <a:xfrm>
            <a:off x="399025" y="2402908"/>
            <a:ext cx="5088900" cy="0"/>
          </a:xfrm>
          <a:prstGeom prst="straightConnector1">
            <a:avLst/>
          </a:prstGeom>
          <a:noFill/>
          <a:ln w="9525" cap="flat" cmpd="sng">
            <a:solidFill>
              <a:srgbClr val="80296F"/>
            </a:solidFill>
            <a:prstDash val="solid"/>
            <a:round/>
            <a:headEnd type="none" w="sm" len="sm"/>
            <a:tailEnd type="none" w="sm" len="sm"/>
          </a:ln>
        </p:spPr>
      </p:cxnSp>
      <p:sp>
        <p:nvSpPr>
          <p:cNvPr id="83" name="Google Shape;83;p14"/>
          <p:cNvSpPr txBox="1">
            <a:spLocks noGrp="1"/>
          </p:cNvSpPr>
          <p:nvPr>
            <p:ph type="body" idx="4294967295"/>
          </p:nvPr>
        </p:nvSpPr>
        <p:spPr>
          <a:xfrm>
            <a:off x="357816" y="2396073"/>
            <a:ext cx="6484506" cy="738958"/>
          </a:xfrm>
          <a:prstGeom prst="rect">
            <a:avLst/>
          </a:prstGeom>
          <a:noFill/>
          <a:ln>
            <a:noFill/>
          </a:ln>
        </p:spPr>
        <p:txBody>
          <a:bodyPr spcFirstLastPara="1" wrap="square" lIns="91425" tIns="91425" rIns="91425" bIns="91425" anchor="t" anchorCtr="0">
            <a:noAutofit/>
          </a:bodyPr>
          <a:lstStyle/>
          <a:p>
            <a:pPr marL="0" lvl="0" indent="0">
              <a:lnSpc>
                <a:spcPct val="100000"/>
              </a:lnSpc>
              <a:spcAft>
                <a:spcPts val="600"/>
              </a:spcAft>
              <a:buNone/>
            </a:pPr>
            <a:r>
              <a:rPr lang="nn-NO" sz="1200" dirty="0" err="1">
                <a:solidFill>
                  <a:schemeClr val="dk1"/>
                </a:solidFill>
                <a:latin typeface="Comfortaa"/>
                <a:ea typeface="Comfortaa"/>
                <a:cs typeface="Comfortaa"/>
                <a:sym typeface="Comfortaa"/>
              </a:rPr>
              <a:t>Hawro</a:t>
            </a:r>
            <a:r>
              <a:rPr lang="nn-NO" sz="1200" dirty="0">
                <a:solidFill>
                  <a:schemeClr val="dk1"/>
                </a:solidFill>
                <a:latin typeface="Comfortaa"/>
                <a:ea typeface="Comfortaa"/>
                <a:cs typeface="Comfortaa"/>
                <a:sym typeface="Comfortaa"/>
              </a:rPr>
              <a:t> M, </a:t>
            </a:r>
            <a:r>
              <a:rPr lang="nn-NO" sz="1200" dirty="0" err="1">
                <a:solidFill>
                  <a:schemeClr val="dk1"/>
                </a:solidFill>
                <a:latin typeface="Comfortaa"/>
                <a:ea typeface="Comfortaa"/>
                <a:cs typeface="Comfortaa"/>
                <a:sym typeface="Comfortaa"/>
              </a:rPr>
              <a:t>Sahin</a:t>
            </a:r>
            <a:r>
              <a:rPr lang="nn-NO" sz="1200" dirty="0">
                <a:solidFill>
                  <a:schemeClr val="dk1"/>
                </a:solidFill>
                <a:latin typeface="Comfortaa"/>
                <a:ea typeface="Comfortaa"/>
                <a:cs typeface="Comfortaa"/>
                <a:sym typeface="Comfortaa"/>
              </a:rPr>
              <a:t> E, </a:t>
            </a:r>
            <a:r>
              <a:rPr lang="nn-NO" sz="1200" dirty="0" err="1">
                <a:solidFill>
                  <a:schemeClr val="dk1"/>
                </a:solidFill>
                <a:latin typeface="Comfortaa"/>
                <a:ea typeface="Comfortaa"/>
                <a:cs typeface="Comfortaa"/>
                <a:sym typeface="Comfortaa"/>
              </a:rPr>
              <a:t>Steć</a:t>
            </a:r>
            <a:r>
              <a:rPr lang="nn-NO" sz="1200" dirty="0">
                <a:solidFill>
                  <a:schemeClr val="dk1"/>
                </a:solidFill>
                <a:latin typeface="Comfortaa"/>
                <a:ea typeface="Comfortaa"/>
                <a:cs typeface="Comfortaa"/>
                <a:sym typeface="Comfortaa"/>
              </a:rPr>
              <a:t> M, et al.</a:t>
            </a:r>
          </a:p>
          <a:p>
            <a:pPr marL="0" lvl="0" indent="0">
              <a:lnSpc>
                <a:spcPct val="100000"/>
              </a:lnSpc>
              <a:spcAft>
                <a:spcPts val="600"/>
              </a:spcAft>
              <a:buNone/>
            </a:pPr>
            <a:r>
              <a:rPr lang="nn-NO" sz="1200" dirty="0">
                <a:solidFill>
                  <a:schemeClr val="dk1"/>
                </a:solidFill>
                <a:latin typeface="Comfortaa"/>
                <a:ea typeface="Comfortaa"/>
                <a:cs typeface="Comfortaa"/>
                <a:sym typeface="Comfortaa"/>
              </a:rPr>
              <a:t>J </a:t>
            </a:r>
            <a:r>
              <a:rPr lang="nn-NO" sz="1200" dirty="0" err="1">
                <a:solidFill>
                  <a:schemeClr val="dk1"/>
                </a:solidFill>
                <a:latin typeface="Comfortaa"/>
                <a:ea typeface="Comfortaa"/>
                <a:cs typeface="Comfortaa"/>
                <a:sym typeface="Comfortaa"/>
              </a:rPr>
              <a:t>Eur</a:t>
            </a:r>
            <a:r>
              <a:rPr lang="nn-NO" sz="1200" dirty="0">
                <a:solidFill>
                  <a:schemeClr val="dk1"/>
                </a:solidFill>
                <a:latin typeface="Comfortaa"/>
                <a:ea typeface="Comfortaa"/>
                <a:cs typeface="Comfortaa"/>
                <a:sym typeface="Comfortaa"/>
              </a:rPr>
              <a:t> </a:t>
            </a:r>
            <a:r>
              <a:rPr lang="nn-NO" sz="1200" dirty="0" err="1">
                <a:solidFill>
                  <a:schemeClr val="dk1"/>
                </a:solidFill>
                <a:latin typeface="Comfortaa"/>
                <a:ea typeface="Comfortaa"/>
                <a:cs typeface="Comfortaa"/>
                <a:sym typeface="Comfortaa"/>
              </a:rPr>
              <a:t>Acad</a:t>
            </a:r>
            <a:r>
              <a:rPr lang="nn-NO" sz="1200" dirty="0">
                <a:solidFill>
                  <a:schemeClr val="dk1"/>
                </a:solidFill>
                <a:latin typeface="Comfortaa"/>
                <a:ea typeface="Comfortaa"/>
                <a:cs typeface="Comfortaa"/>
                <a:sym typeface="Comfortaa"/>
              </a:rPr>
              <a:t> </a:t>
            </a:r>
            <a:r>
              <a:rPr lang="nn-NO" sz="1200" dirty="0" err="1">
                <a:solidFill>
                  <a:schemeClr val="dk1"/>
                </a:solidFill>
                <a:latin typeface="Comfortaa"/>
                <a:ea typeface="Comfortaa"/>
                <a:cs typeface="Comfortaa"/>
                <a:sym typeface="Comfortaa"/>
              </a:rPr>
              <a:t>Dermatol</a:t>
            </a:r>
            <a:r>
              <a:rPr lang="nn-NO" sz="1200" dirty="0">
                <a:solidFill>
                  <a:schemeClr val="dk1"/>
                </a:solidFill>
                <a:latin typeface="Comfortaa"/>
                <a:ea typeface="Comfortaa"/>
                <a:cs typeface="Comfortaa"/>
                <a:sym typeface="Comfortaa"/>
              </a:rPr>
              <a:t> Venereol. 2022 Nov;36(11):2064-2075</a:t>
            </a:r>
          </a:p>
        </p:txBody>
      </p:sp>
      <p:sp>
        <p:nvSpPr>
          <p:cNvPr id="84" name="Google Shape;84;p14">
            <a:hlinkClick r:id="rId3" action="ppaction://hlinksldjump"/>
          </p:cNvPr>
          <p:cNvSpPr/>
          <p:nvPr/>
        </p:nvSpPr>
        <p:spPr>
          <a:xfrm>
            <a:off x="-2796" y="3045383"/>
            <a:ext cx="2252100" cy="1202700"/>
          </a:xfrm>
          <a:prstGeom prst="rect">
            <a:avLst/>
          </a:prstGeom>
          <a:solidFill>
            <a:schemeClr val="lt1"/>
          </a:solidFill>
          <a:ln>
            <a:noFill/>
          </a:ln>
          <a:effectLst>
            <a:outerShdw blurRad="257175" dist="9525" dir="19560000" algn="bl" rotWithShape="0">
              <a:srgbClr val="80296F">
                <a:alpha val="13725"/>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5" name="Google Shape;85;p14">
            <a:hlinkClick r:id="rId4" action="ppaction://hlinksldjump"/>
          </p:cNvPr>
          <p:cNvSpPr/>
          <p:nvPr/>
        </p:nvSpPr>
        <p:spPr>
          <a:xfrm>
            <a:off x="2293684" y="3045395"/>
            <a:ext cx="2252100" cy="1469400"/>
          </a:xfrm>
          <a:prstGeom prst="rect">
            <a:avLst/>
          </a:prstGeom>
          <a:solidFill>
            <a:schemeClr val="lt1"/>
          </a:solidFill>
          <a:ln>
            <a:noFill/>
          </a:ln>
          <a:effectLst>
            <a:outerShdw blurRad="257175" dist="9525" dir="19560000" algn="bl" rotWithShape="0">
              <a:srgbClr val="80296F">
                <a:alpha val="13725"/>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6" name="Google Shape;86;p14">
            <a:hlinkClick r:id="" action="ppaction://noaction"/>
          </p:cNvPr>
          <p:cNvSpPr/>
          <p:nvPr/>
        </p:nvSpPr>
        <p:spPr>
          <a:xfrm>
            <a:off x="4590222" y="3045395"/>
            <a:ext cx="2252100" cy="1315200"/>
          </a:xfrm>
          <a:prstGeom prst="rect">
            <a:avLst/>
          </a:prstGeom>
          <a:solidFill>
            <a:schemeClr val="lt1"/>
          </a:solidFill>
          <a:ln>
            <a:noFill/>
          </a:ln>
          <a:effectLst>
            <a:outerShdw blurRad="257175" dist="9525" dir="19560000" algn="bl" rotWithShape="0">
              <a:srgbClr val="80296F">
                <a:alpha val="13725"/>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7" name="Google Shape;87;p14">
            <a:hlinkClick r:id="" action="ppaction://noaction"/>
          </p:cNvPr>
          <p:cNvSpPr/>
          <p:nvPr/>
        </p:nvSpPr>
        <p:spPr>
          <a:xfrm>
            <a:off x="6902504" y="3045395"/>
            <a:ext cx="2252100" cy="1315200"/>
          </a:xfrm>
          <a:prstGeom prst="rect">
            <a:avLst/>
          </a:prstGeom>
          <a:solidFill>
            <a:schemeClr val="lt1"/>
          </a:solidFill>
          <a:ln>
            <a:noFill/>
          </a:ln>
          <a:effectLst>
            <a:outerShdw blurRad="257175" dist="9525" dir="19560000" algn="bl" rotWithShape="0">
              <a:srgbClr val="80296F">
                <a:alpha val="13725"/>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pic>
        <p:nvPicPr>
          <p:cNvPr id="88" name="Google Shape;88;p14">
            <a:hlinkClick r:id="rId3" action="ppaction://hlinksldjump"/>
          </p:cNvPr>
          <p:cNvPicPr preferRelativeResize="0"/>
          <p:nvPr/>
        </p:nvPicPr>
        <p:blipFill rotWithShape="1">
          <a:blip r:embed="rId5" cstate="screen">
            <a:alphaModFix/>
            <a:extLst>
              <a:ext uri="{28A0092B-C50C-407E-A947-70E740481C1C}">
                <a14:useLocalDpi xmlns:a14="http://schemas.microsoft.com/office/drawing/2010/main"/>
              </a:ext>
            </a:extLst>
          </a:blip>
          <a:srcRect/>
          <a:stretch/>
        </p:blipFill>
        <p:spPr>
          <a:xfrm>
            <a:off x="664898" y="3229181"/>
            <a:ext cx="879805" cy="871219"/>
          </a:xfrm>
          <a:prstGeom prst="rect">
            <a:avLst/>
          </a:prstGeom>
          <a:noFill/>
          <a:ln>
            <a:noFill/>
          </a:ln>
        </p:spPr>
      </p:pic>
      <p:pic>
        <p:nvPicPr>
          <p:cNvPr id="89" name="Google Shape;89;p14">
            <a:hlinkClick r:id="rId4" action="ppaction://hlinksldjump"/>
          </p:cNvPr>
          <p:cNvPicPr preferRelativeResize="0"/>
          <p:nvPr/>
        </p:nvPicPr>
        <p:blipFill rotWithShape="1">
          <a:blip r:embed="rId6" cstate="screen">
            <a:alphaModFix/>
            <a:extLst>
              <a:ext uri="{28A0092B-C50C-407E-A947-70E740481C1C}">
                <a14:useLocalDpi xmlns:a14="http://schemas.microsoft.com/office/drawing/2010/main"/>
              </a:ext>
            </a:extLst>
          </a:blip>
          <a:srcRect/>
          <a:stretch/>
        </p:blipFill>
        <p:spPr>
          <a:xfrm>
            <a:off x="2904675" y="3099957"/>
            <a:ext cx="1013239" cy="1003379"/>
          </a:xfrm>
          <a:prstGeom prst="rect">
            <a:avLst/>
          </a:prstGeom>
          <a:noFill/>
          <a:ln>
            <a:noFill/>
          </a:ln>
        </p:spPr>
      </p:pic>
      <p:pic>
        <p:nvPicPr>
          <p:cNvPr id="90" name="Google Shape;90;p14">
            <a:hlinkClick r:id="" action="ppaction://noaction"/>
          </p:cNvPr>
          <p:cNvPicPr preferRelativeResize="0"/>
          <p:nvPr/>
        </p:nvPicPr>
        <p:blipFill rotWithShape="1">
          <a:blip r:embed="rId7" cstate="screen">
            <a:alphaModFix/>
            <a:extLst>
              <a:ext uri="{28A0092B-C50C-407E-A947-70E740481C1C}">
                <a14:useLocalDpi xmlns:a14="http://schemas.microsoft.com/office/drawing/2010/main"/>
              </a:ext>
            </a:extLst>
          </a:blip>
          <a:srcRect/>
          <a:stretch/>
        </p:blipFill>
        <p:spPr>
          <a:xfrm>
            <a:off x="5418217" y="3227694"/>
            <a:ext cx="808613" cy="800767"/>
          </a:xfrm>
          <a:prstGeom prst="rect">
            <a:avLst/>
          </a:prstGeom>
          <a:noFill/>
          <a:ln>
            <a:noFill/>
          </a:ln>
        </p:spPr>
      </p:pic>
      <p:pic>
        <p:nvPicPr>
          <p:cNvPr id="91" name="Google Shape;91;p14">
            <a:hlinkClick r:id="" action="ppaction://noaction"/>
          </p:cNvPr>
          <p:cNvPicPr preferRelativeResize="0"/>
          <p:nvPr/>
        </p:nvPicPr>
        <p:blipFill rotWithShape="1">
          <a:blip r:embed="rId8" cstate="screen">
            <a:alphaModFix/>
            <a:extLst>
              <a:ext uri="{28A0092B-C50C-407E-A947-70E740481C1C}">
                <a14:useLocalDpi xmlns:a14="http://schemas.microsoft.com/office/drawing/2010/main"/>
              </a:ext>
            </a:extLst>
          </a:blip>
          <a:srcRect t="-4833"/>
          <a:stretch/>
        </p:blipFill>
        <p:spPr>
          <a:xfrm>
            <a:off x="7588596" y="3211128"/>
            <a:ext cx="879805" cy="871222"/>
          </a:xfrm>
          <a:prstGeom prst="rect">
            <a:avLst/>
          </a:prstGeom>
          <a:noFill/>
          <a:ln>
            <a:noFill/>
          </a:ln>
        </p:spPr>
      </p:pic>
      <p:sp>
        <p:nvSpPr>
          <p:cNvPr id="92" name="Google Shape;92;p14">
            <a:hlinkClick r:id="rId3" action="ppaction://hlinksldjump"/>
          </p:cNvPr>
          <p:cNvSpPr/>
          <p:nvPr/>
        </p:nvSpPr>
        <p:spPr>
          <a:xfrm>
            <a:off x="-18600" y="4213786"/>
            <a:ext cx="2268000" cy="393600"/>
          </a:xfrm>
          <a:prstGeom prst="rect">
            <a:avLst/>
          </a:prstGeom>
          <a:solidFill>
            <a:srgbClr val="F1E5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93" name="Google Shape;93;p14"/>
          <p:cNvSpPr txBox="1"/>
          <p:nvPr/>
        </p:nvSpPr>
        <p:spPr>
          <a:xfrm>
            <a:off x="286395" y="4385060"/>
            <a:ext cx="1636800" cy="2046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1100"/>
              <a:buFont typeface="Arial"/>
              <a:buNone/>
            </a:pPr>
            <a:r>
              <a:rPr lang="it" sz="1200" b="1" i="0" u="none" strike="noStrike" cap="none">
                <a:solidFill>
                  <a:srgbClr val="80296F"/>
                </a:solidFill>
                <a:latin typeface="Comfortaa"/>
                <a:ea typeface="Comfortaa"/>
                <a:cs typeface="Comfortaa"/>
                <a:sym typeface="Comfortaa"/>
              </a:rPr>
              <a:t>Messaggi chiave</a:t>
            </a:r>
            <a:endParaRPr sz="1200" b="1" i="0" u="none" strike="noStrike" cap="none" dirty="0">
              <a:solidFill>
                <a:srgbClr val="80296F"/>
              </a:solidFill>
              <a:latin typeface="Comfortaa"/>
              <a:ea typeface="Comfortaa"/>
              <a:cs typeface="Comfortaa"/>
              <a:sym typeface="Comfortaa"/>
            </a:endParaRPr>
          </a:p>
          <a:p>
            <a:pPr marL="0" marR="0" lvl="0" indent="0" algn="l" rtl="0">
              <a:lnSpc>
                <a:spcPct val="100000"/>
              </a:lnSpc>
              <a:spcBef>
                <a:spcPts val="0"/>
              </a:spcBef>
              <a:spcAft>
                <a:spcPts val="0"/>
              </a:spcAft>
              <a:buClr>
                <a:srgbClr val="000000"/>
              </a:buClr>
              <a:buSzPts val="600"/>
              <a:buFont typeface="Arial"/>
              <a:buNone/>
            </a:pPr>
            <a:endParaRPr sz="600" b="0" i="0" u="none" strike="noStrike" cap="none" dirty="0">
              <a:solidFill>
                <a:srgbClr val="000000"/>
              </a:solidFill>
              <a:latin typeface="Arial"/>
              <a:ea typeface="Arial"/>
              <a:cs typeface="Arial"/>
              <a:sym typeface="Arial"/>
            </a:endParaRPr>
          </a:p>
        </p:txBody>
      </p:sp>
      <p:sp>
        <p:nvSpPr>
          <p:cNvPr id="94" name="Google Shape;94;p14"/>
          <p:cNvSpPr/>
          <p:nvPr/>
        </p:nvSpPr>
        <p:spPr>
          <a:xfrm>
            <a:off x="2285833" y="4213786"/>
            <a:ext cx="2268000" cy="393600"/>
          </a:xfrm>
          <a:prstGeom prst="rect">
            <a:avLst/>
          </a:prstGeom>
          <a:solidFill>
            <a:srgbClr val="F1E5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95" name="Google Shape;95;p14"/>
          <p:cNvSpPr txBox="1"/>
          <p:nvPr/>
        </p:nvSpPr>
        <p:spPr>
          <a:xfrm>
            <a:off x="2293684" y="4276185"/>
            <a:ext cx="2252100" cy="2688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it" sz="1200" b="1" i="0" u="none" strike="noStrike" cap="none">
                <a:solidFill>
                  <a:srgbClr val="80296F"/>
                </a:solidFill>
                <a:latin typeface="Comfortaa"/>
                <a:ea typeface="Comfortaa"/>
                <a:cs typeface="Comfortaa"/>
                <a:sym typeface="Comfortaa"/>
              </a:rPr>
              <a:t>Background &amp; methods</a:t>
            </a:r>
            <a:endParaRPr sz="600" b="1" i="0" u="none" strike="noStrike" cap="none" dirty="0">
              <a:solidFill>
                <a:srgbClr val="80296F"/>
              </a:solidFill>
              <a:latin typeface="Comfortaa"/>
              <a:ea typeface="Comfortaa"/>
              <a:cs typeface="Comfortaa"/>
              <a:sym typeface="Comfortaa"/>
            </a:endParaRPr>
          </a:p>
        </p:txBody>
      </p:sp>
      <p:sp>
        <p:nvSpPr>
          <p:cNvPr id="96" name="Google Shape;96;p14"/>
          <p:cNvSpPr/>
          <p:nvPr/>
        </p:nvSpPr>
        <p:spPr>
          <a:xfrm>
            <a:off x="4590215" y="4213786"/>
            <a:ext cx="2268000" cy="393600"/>
          </a:xfrm>
          <a:prstGeom prst="rect">
            <a:avLst/>
          </a:prstGeom>
          <a:solidFill>
            <a:srgbClr val="F1E5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97" name="Google Shape;97;p14"/>
          <p:cNvSpPr txBox="1"/>
          <p:nvPr/>
        </p:nvSpPr>
        <p:spPr>
          <a:xfrm>
            <a:off x="4598067" y="4276185"/>
            <a:ext cx="2252100" cy="2688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it" sz="1200" b="1" i="0" u="none" strike="noStrike" cap="none">
                <a:solidFill>
                  <a:srgbClr val="80296F"/>
                </a:solidFill>
                <a:latin typeface="Comfortaa"/>
                <a:ea typeface="Comfortaa"/>
                <a:cs typeface="Comfortaa"/>
                <a:sym typeface="Comfortaa"/>
              </a:rPr>
              <a:t>Results</a:t>
            </a:r>
            <a:endParaRPr sz="600" b="1" i="0" u="none" strike="noStrike" cap="none" dirty="0">
              <a:solidFill>
                <a:srgbClr val="80296F"/>
              </a:solidFill>
              <a:latin typeface="Comfortaa"/>
              <a:ea typeface="Comfortaa"/>
              <a:cs typeface="Comfortaa"/>
              <a:sym typeface="Comfortaa"/>
            </a:endParaRPr>
          </a:p>
        </p:txBody>
      </p:sp>
      <p:sp>
        <p:nvSpPr>
          <p:cNvPr id="98" name="Google Shape;98;p14"/>
          <p:cNvSpPr/>
          <p:nvPr/>
        </p:nvSpPr>
        <p:spPr>
          <a:xfrm>
            <a:off x="6894598" y="4213786"/>
            <a:ext cx="2268000" cy="393600"/>
          </a:xfrm>
          <a:prstGeom prst="rect">
            <a:avLst/>
          </a:prstGeom>
          <a:solidFill>
            <a:srgbClr val="F1E5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99" name="Google Shape;99;p14"/>
          <p:cNvSpPr txBox="1"/>
          <p:nvPr/>
        </p:nvSpPr>
        <p:spPr>
          <a:xfrm>
            <a:off x="6902449" y="4276185"/>
            <a:ext cx="2252100" cy="2688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it" sz="1200" b="1" i="0" u="none" strike="noStrike" cap="none">
                <a:solidFill>
                  <a:srgbClr val="80296F"/>
                </a:solidFill>
                <a:latin typeface="Comfortaa"/>
                <a:ea typeface="Comfortaa"/>
                <a:cs typeface="Comfortaa"/>
                <a:sym typeface="Comfortaa"/>
              </a:rPr>
              <a:t>Conclusions</a:t>
            </a:r>
            <a:endParaRPr sz="600" b="1" i="0" u="none" strike="noStrike" cap="none" dirty="0">
              <a:solidFill>
                <a:srgbClr val="80296F"/>
              </a:solidFill>
              <a:latin typeface="Comfortaa"/>
              <a:ea typeface="Comfortaa"/>
              <a:cs typeface="Comfortaa"/>
              <a:sym typeface="Comforta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000"/>
              <a:buNone/>
            </a:pPr>
            <a:r>
              <a:rPr lang="it" dirty="0"/>
              <a:t>Messaggi chiave</a:t>
            </a:r>
            <a:endParaRPr dirty="0"/>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3</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3</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pic>
        <p:nvPicPr>
          <p:cNvPr id="108" name="Google Shape;108;p15"/>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79575" y="2171325"/>
            <a:ext cx="1131750" cy="1131725"/>
          </a:xfrm>
          <a:prstGeom prst="rect">
            <a:avLst/>
          </a:prstGeom>
          <a:noFill/>
          <a:ln>
            <a:noFill/>
          </a:ln>
          <a:effectLst>
            <a:reflection stA="35000" endPos="31000" fadeDir="5400012" sy="-100000" algn="bl" rotWithShape="0"/>
          </a:effectLst>
        </p:spPr>
      </p:pic>
      <p:sp>
        <p:nvSpPr>
          <p:cNvPr id="109" name="Google Shape;109;p15"/>
          <p:cNvSpPr txBox="1"/>
          <p:nvPr/>
        </p:nvSpPr>
        <p:spPr>
          <a:xfrm>
            <a:off x="1705211" y="1434464"/>
            <a:ext cx="6355055" cy="3086735"/>
          </a:xfrm>
          <a:prstGeom prst="rect">
            <a:avLst/>
          </a:prstGeom>
          <a:noFill/>
          <a:ln>
            <a:noFill/>
          </a:ln>
        </p:spPr>
        <p:txBody>
          <a:bodyPr spcFirstLastPara="1" wrap="square" lIns="91425" tIns="91425" rIns="91425" bIns="91425" anchor="t" anchorCtr="0">
            <a:noAutofit/>
          </a:bodyPr>
          <a:lstStyle/>
          <a:p>
            <a:pPr marL="457200" lvl="0" indent="-304800">
              <a:lnSpc>
                <a:spcPct val="150000"/>
              </a:lnSpc>
              <a:buClr>
                <a:srgbClr val="80296F"/>
              </a:buClr>
              <a:buSzPts val="1600"/>
              <a:buFont typeface="Arial"/>
              <a:buChar char="●"/>
            </a:pPr>
            <a:r>
              <a:rPr lang="it-IT" sz="1200" dirty="0">
                <a:solidFill>
                  <a:srgbClr val="434343"/>
                </a:solidFill>
              </a:rPr>
              <a:t>Il presente studio trasversale ha incluso 634 pazienti e 246 controlli sani per valutare le caratteristiche e l’impatto del prurito in una coorte di pazienti con psoriasi provenienti da Germania, Polonia e Russia.</a:t>
            </a:r>
          </a:p>
          <a:p>
            <a:pPr marL="457200" lvl="0" indent="-304800">
              <a:lnSpc>
                <a:spcPct val="150000"/>
              </a:lnSpc>
              <a:buClr>
                <a:srgbClr val="80296F"/>
              </a:buClr>
              <a:buSzPts val="1600"/>
              <a:buFont typeface="Arial"/>
              <a:buChar char="●"/>
            </a:pPr>
            <a:r>
              <a:rPr lang="it-IT" sz="1200" dirty="0">
                <a:solidFill>
                  <a:srgbClr val="434343"/>
                </a:solidFill>
              </a:rPr>
              <a:t>Il prurito ha un’alta prevalenza nella psoriasi e si associa a un forte impatto sul paziente; le terapie attuali sono spesso insufficienti per controllare tale sintomo.</a:t>
            </a:r>
          </a:p>
          <a:p>
            <a:pPr marL="457200" lvl="0" indent="-304800">
              <a:lnSpc>
                <a:spcPct val="150000"/>
              </a:lnSpc>
              <a:buClr>
                <a:srgbClr val="80296F"/>
              </a:buClr>
              <a:buSzPts val="1600"/>
              <a:buFont typeface="Arial"/>
              <a:buChar char="●"/>
            </a:pPr>
            <a:r>
              <a:rPr lang="it-IT" sz="1200" dirty="0">
                <a:solidFill>
                  <a:srgbClr val="434343"/>
                </a:solidFill>
              </a:rPr>
              <a:t>Una corretta gestione della malattia dovrebbe includere la valutazione e il controllo del prurito e dovrebbero essere sviluppate terapie efficaci.</a:t>
            </a:r>
          </a:p>
          <a:p>
            <a:pPr marL="457200" lvl="0" indent="-304800">
              <a:lnSpc>
                <a:spcPct val="150000"/>
              </a:lnSpc>
              <a:buClr>
                <a:srgbClr val="80296F"/>
              </a:buClr>
              <a:buSzPts val="1600"/>
              <a:buFont typeface="Arial"/>
              <a:buChar char="●"/>
            </a:pPr>
            <a:endParaRPr lang="it-IT" sz="1200" dirty="0">
              <a:solidFill>
                <a:srgbClr val="434343"/>
              </a:solidFill>
            </a:endParaRPr>
          </a:p>
        </p:txBody>
      </p:sp>
    </p:spTree>
    <p:extLst>
      <p:ext uri="{BB962C8B-B14F-4D97-AF65-F5344CB8AC3E}">
        <p14:creationId xmlns:p14="http://schemas.microsoft.com/office/powerpoint/2010/main" val="3294115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000"/>
              <a:buNone/>
            </a:pPr>
            <a:r>
              <a:rPr lang="en-GB" dirty="0"/>
              <a:t>Background &amp; objectives</a:t>
            </a:r>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4</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4</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sp>
        <p:nvSpPr>
          <p:cNvPr id="109" name="Google Shape;109;p15"/>
          <p:cNvSpPr txBox="1"/>
          <p:nvPr/>
        </p:nvSpPr>
        <p:spPr>
          <a:xfrm>
            <a:off x="1705211" y="1477617"/>
            <a:ext cx="6922322" cy="3035116"/>
          </a:xfrm>
          <a:prstGeom prst="rect">
            <a:avLst/>
          </a:prstGeom>
          <a:noFill/>
          <a:ln>
            <a:noFill/>
          </a:ln>
        </p:spPr>
        <p:txBody>
          <a:bodyPr spcFirstLastPara="1" wrap="square" lIns="91425" tIns="91425" rIns="91425" bIns="91425" anchor="t" anchorCtr="0">
            <a:noAutofit/>
          </a:bodyPr>
          <a:lstStyle/>
          <a:p>
            <a:pPr marL="152400" lvl="0">
              <a:lnSpc>
                <a:spcPct val="150000"/>
              </a:lnSpc>
              <a:buClr>
                <a:srgbClr val="80296F"/>
              </a:buClr>
              <a:buSzPts val="1600"/>
            </a:pPr>
            <a:r>
              <a:rPr lang="en-US" sz="1200" b="1" i="0" u="none" strike="noStrike" cap="none" dirty="0">
                <a:solidFill>
                  <a:srgbClr val="434343"/>
                </a:solidFill>
                <a:latin typeface="Arial"/>
                <a:ea typeface="Arial"/>
                <a:cs typeface="Arial"/>
                <a:sym typeface="Arial"/>
              </a:rPr>
              <a:t>Background</a:t>
            </a:r>
            <a:endParaRPr lang="en-US" sz="1200" b="0" i="0" u="none" strike="noStrike" cap="none" dirty="0">
              <a:solidFill>
                <a:srgbClr val="434343"/>
              </a:solidFill>
              <a:latin typeface="Arial"/>
              <a:ea typeface="Arial"/>
              <a:cs typeface="Arial"/>
              <a:sym typeface="Arial"/>
            </a:endParaRPr>
          </a:p>
          <a:p>
            <a:pPr marL="457200" lvl="0" indent="-304800">
              <a:lnSpc>
                <a:spcPct val="150000"/>
              </a:lnSpc>
              <a:buClr>
                <a:srgbClr val="80296F"/>
              </a:buClr>
              <a:buSzPts val="1600"/>
              <a:buFont typeface="Arial"/>
              <a:buChar char="●"/>
            </a:pPr>
            <a:r>
              <a:rPr lang="en-US" sz="1200" b="0" i="0" u="none" strike="noStrike" cap="none" dirty="0">
                <a:solidFill>
                  <a:srgbClr val="434343"/>
                </a:solidFill>
                <a:latin typeface="Arial"/>
                <a:ea typeface="Arial"/>
                <a:cs typeface="Arial"/>
                <a:sym typeface="Arial"/>
              </a:rPr>
              <a:t>Pruritus is prevalent in psoriasis but still many features of pruritus, its response to therapy and its burden in psoriasis remain to be better characterized.</a:t>
            </a:r>
          </a:p>
          <a:p>
            <a:pPr marL="457200" lvl="0" indent="-304800">
              <a:lnSpc>
                <a:spcPct val="150000"/>
              </a:lnSpc>
              <a:buClr>
                <a:srgbClr val="80296F"/>
              </a:buClr>
              <a:buSzPts val="1600"/>
              <a:buFont typeface="Arial"/>
              <a:buChar char="●"/>
            </a:pPr>
            <a:endParaRPr lang="en-US" sz="1200" b="0" i="0" u="none" strike="noStrike" cap="none" dirty="0">
              <a:solidFill>
                <a:srgbClr val="434343"/>
              </a:solidFill>
              <a:latin typeface="Arial"/>
              <a:ea typeface="Arial"/>
              <a:cs typeface="Arial"/>
              <a:sym typeface="Arial"/>
            </a:endParaRPr>
          </a:p>
          <a:p>
            <a:pPr marL="152400" lvl="0">
              <a:lnSpc>
                <a:spcPct val="150000"/>
              </a:lnSpc>
              <a:buClr>
                <a:srgbClr val="80296F"/>
              </a:buClr>
              <a:buSzPts val="1600"/>
            </a:pPr>
            <a:r>
              <a:rPr lang="en-US" sz="1200" b="1" i="0" u="none" strike="noStrike" cap="none" dirty="0">
                <a:solidFill>
                  <a:srgbClr val="434343"/>
                </a:solidFill>
                <a:latin typeface="Arial"/>
                <a:ea typeface="Arial"/>
                <a:cs typeface="Arial"/>
                <a:sym typeface="Arial"/>
              </a:rPr>
              <a:t>Objective</a:t>
            </a:r>
          </a:p>
          <a:p>
            <a:pPr marL="457200" lvl="0" indent="-304800">
              <a:lnSpc>
                <a:spcPct val="150000"/>
              </a:lnSpc>
              <a:buClr>
                <a:srgbClr val="80296F"/>
              </a:buClr>
              <a:buSzPts val="1600"/>
              <a:buFont typeface="Arial"/>
              <a:buChar char="●"/>
            </a:pPr>
            <a:r>
              <a:rPr lang="en-US" sz="1200" b="0" i="0" u="none" strike="noStrike" cap="none" dirty="0">
                <a:solidFill>
                  <a:srgbClr val="434343"/>
                </a:solidFill>
                <a:latin typeface="Arial"/>
                <a:ea typeface="Arial"/>
                <a:cs typeface="Arial"/>
                <a:sym typeface="Arial"/>
              </a:rPr>
              <a:t>To investigate characteristics and burden of pruritus in an international cohort of patients with psoriasis.</a:t>
            </a:r>
          </a:p>
          <a:p>
            <a:pPr marL="457200" lvl="0" indent="-304800">
              <a:lnSpc>
                <a:spcPct val="150000"/>
              </a:lnSpc>
              <a:buClr>
                <a:srgbClr val="80296F"/>
              </a:buClr>
              <a:buSzPts val="1600"/>
              <a:buFont typeface="Arial"/>
              <a:buChar char="●"/>
            </a:pPr>
            <a:endParaRPr lang="en-US" sz="1200" b="0" i="0" u="none" strike="noStrike" cap="none" dirty="0">
              <a:solidFill>
                <a:srgbClr val="434343"/>
              </a:solidFill>
              <a:latin typeface="Arial"/>
              <a:ea typeface="Arial"/>
              <a:cs typeface="Arial"/>
              <a:sym typeface="Arial"/>
            </a:endParaRPr>
          </a:p>
        </p:txBody>
      </p:sp>
      <p:pic>
        <p:nvPicPr>
          <p:cNvPr id="2" name="Google Shape;119;p16">
            <a:extLst>
              <a:ext uri="{FF2B5EF4-FFF2-40B4-BE49-F238E27FC236}">
                <a16:creationId xmlns:a16="http://schemas.microsoft.com/office/drawing/2014/main" id="{D73E7DB1-E201-04EA-4CD3-E6D866D34D37}"/>
              </a:ext>
            </a:extLst>
          </p:cNvPr>
          <p:cNvPicPr preferRelativeResize="0"/>
          <p:nvPr/>
        </p:nvPicPr>
        <p:blipFill rotWithShape="1">
          <a:blip r:embed="rId3">
            <a:alphaModFix/>
          </a:blip>
          <a:srcRect/>
          <a:stretch/>
        </p:blipFill>
        <p:spPr>
          <a:xfrm>
            <a:off x="184225" y="2216912"/>
            <a:ext cx="1276300" cy="1276300"/>
          </a:xfrm>
          <a:prstGeom prst="rect">
            <a:avLst/>
          </a:prstGeom>
          <a:noFill/>
          <a:ln>
            <a:noFill/>
          </a:ln>
          <a:effectLst>
            <a:reflection stA="20000" endPos="30000" fadeDir="5400012" sy="-100000" algn="bl" rotWithShape="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r>
              <a:rPr lang="it-IT" dirty="0"/>
              <a:t>Methods</a:t>
            </a:r>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5</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5</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sp>
        <p:nvSpPr>
          <p:cNvPr id="109" name="Google Shape;109;p15"/>
          <p:cNvSpPr txBox="1"/>
          <p:nvPr/>
        </p:nvSpPr>
        <p:spPr>
          <a:xfrm>
            <a:off x="1705211" y="1477617"/>
            <a:ext cx="6922322" cy="3035116"/>
          </a:xfrm>
          <a:prstGeom prst="rect">
            <a:avLst/>
          </a:prstGeom>
          <a:noFill/>
          <a:ln>
            <a:noFill/>
          </a:ln>
        </p:spPr>
        <p:txBody>
          <a:bodyPr spcFirstLastPara="1" wrap="square" lIns="91425" tIns="91425" rIns="91425" bIns="91425" anchor="t" anchorCtr="0">
            <a:noAutofit/>
          </a:bodyPr>
          <a:lstStyle/>
          <a:p>
            <a:pPr marL="457200" lvl="0" indent="-304800">
              <a:lnSpc>
                <a:spcPct val="150000"/>
              </a:lnSpc>
              <a:buClr>
                <a:srgbClr val="80296F"/>
              </a:buClr>
              <a:buSzPts val="1600"/>
              <a:buFont typeface="Arial"/>
              <a:buChar char="●"/>
            </a:pPr>
            <a:r>
              <a:rPr lang="en-US" sz="1200" b="0" i="0" u="none" strike="noStrike" cap="none" dirty="0">
                <a:solidFill>
                  <a:srgbClr val="434343"/>
                </a:solidFill>
                <a:latin typeface="Arial"/>
                <a:ea typeface="Arial"/>
                <a:cs typeface="Arial"/>
                <a:sym typeface="Arial"/>
              </a:rPr>
              <a:t>This cross-sectional study included a total of 634 patients and 246 controls from Germany, Poland and Russia.</a:t>
            </a:r>
          </a:p>
          <a:p>
            <a:pPr marL="457200" lvl="0" indent="-304800">
              <a:lnSpc>
                <a:spcPct val="150000"/>
              </a:lnSpc>
              <a:buClr>
                <a:srgbClr val="80296F"/>
              </a:buClr>
              <a:buSzPts val="1600"/>
              <a:buFont typeface="Arial"/>
              <a:buChar char="●"/>
            </a:pPr>
            <a:r>
              <a:rPr lang="en-US" sz="1200" b="0" i="0" u="none" strike="noStrike" cap="none" dirty="0">
                <a:solidFill>
                  <a:srgbClr val="434343"/>
                </a:solidFill>
                <a:latin typeface="Arial"/>
                <a:ea typeface="Arial"/>
                <a:cs typeface="Arial"/>
                <a:sym typeface="Arial"/>
              </a:rPr>
              <a:t>Physicians examined and interviewed participants, recording clinical characteristics, such as severity, therapy and localization of psoriatic lesions.</a:t>
            </a:r>
          </a:p>
          <a:p>
            <a:pPr marL="457200" lvl="0" indent="-304800">
              <a:lnSpc>
                <a:spcPct val="150000"/>
              </a:lnSpc>
              <a:buClr>
                <a:srgbClr val="80296F"/>
              </a:buClr>
              <a:buSzPts val="1600"/>
              <a:buFont typeface="Arial"/>
              <a:buChar char="●"/>
            </a:pPr>
            <a:r>
              <a:rPr lang="en-US" sz="1200" b="0" i="0" u="none" strike="noStrike" cap="none" dirty="0">
                <a:solidFill>
                  <a:srgbClr val="434343"/>
                </a:solidFill>
                <a:latin typeface="Arial"/>
                <a:ea typeface="Arial"/>
                <a:cs typeface="Arial"/>
                <a:sym typeface="Arial"/>
              </a:rPr>
              <a:t>Participants filled out self-reported questionnaires including questions on pruritus severity and impact, characteristics, and response to therapy, and quality of life (QoL).</a:t>
            </a:r>
          </a:p>
          <a:p>
            <a:pPr marL="457200" lvl="0" indent="-304800">
              <a:lnSpc>
                <a:spcPct val="150000"/>
              </a:lnSpc>
              <a:buClr>
                <a:srgbClr val="80296F"/>
              </a:buClr>
              <a:buSzPts val="1600"/>
              <a:buFont typeface="Arial"/>
              <a:buChar char="●"/>
            </a:pPr>
            <a:r>
              <a:rPr lang="en-US" sz="1200" b="0" i="0" u="none" strike="noStrike" cap="none" dirty="0">
                <a:solidFill>
                  <a:srgbClr val="434343"/>
                </a:solidFill>
                <a:latin typeface="Arial"/>
                <a:ea typeface="Arial"/>
                <a:cs typeface="Arial"/>
                <a:sym typeface="Arial"/>
              </a:rPr>
              <a:t>Localization patterns of pruritus and skin lesions were visualized using body heat maps.</a:t>
            </a:r>
            <a:endParaRPr lang="it-IT" sz="1200" b="0" i="0" u="none" strike="noStrike" cap="none" dirty="0">
              <a:solidFill>
                <a:srgbClr val="434343"/>
              </a:solidFill>
              <a:latin typeface="Arial"/>
              <a:ea typeface="Arial"/>
              <a:cs typeface="Arial"/>
              <a:sym typeface="Arial"/>
            </a:endParaRPr>
          </a:p>
        </p:txBody>
      </p:sp>
      <p:pic>
        <p:nvPicPr>
          <p:cNvPr id="2" name="Google Shape;119;p16">
            <a:extLst>
              <a:ext uri="{FF2B5EF4-FFF2-40B4-BE49-F238E27FC236}">
                <a16:creationId xmlns:a16="http://schemas.microsoft.com/office/drawing/2014/main" id="{F38687C4-BB63-53C0-819D-03FA32EAF3FC}"/>
              </a:ext>
            </a:extLst>
          </p:cNvPr>
          <p:cNvPicPr preferRelativeResize="0"/>
          <p:nvPr/>
        </p:nvPicPr>
        <p:blipFill rotWithShape="1">
          <a:blip r:embed="rId3">
            <a:alphaModFix/>
          </a:blip>
          <a:srcRect/>
          <a:stretch/>
        </p:blipFill>
        <p:spPr>
          <a:xfrm>
            <a:off x="184225" y="2216912"/>
            <a:ext cx="1276300" cy="1276300"/>
          </a:xfrm>
          <a:prstGeom prst="rect">
            <a:avLst/>
          </a:prstGeom>
          <a:noFill/>
          <a:ln>
            <a:noFill/>
          </a:ln>
          <a:effectLst>
            <a:reflection stA="20000" endPos="30000" fadeDir="5400012" sy="-100000" algn="bl" rotWithShape="0"/>
          </a:effectLst>
        </p:spPr>
      </p:pic>
    </p:spTree>
    <p:extLst>
      <p:ext uri="{BB962C8B-B14F-4D97-AF65-F5344CB8AC3E}">
        <p14:creationId xmlns:p14="http://schemas.microsoft.com/office/powerpoint/2010/main" val="1488433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000"/>
              <a:buNone/>
            </a:pPr>
            <a:r>
              <a:rPr lang="it-IT" dirty="0"/>
              <a:t>Results</a:t>
            </a:r>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6</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6</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sp>
        <p:nvSpPr>
          <p:cNvPr id="109" name="Google Shape;109;p15"/>
          <p:cNvSpPr txBox="1"/>
          <p:nvPr/>
        </p:nvSpPr>
        <p:spPr>
          <a:xfrm>
            <a:off x="1744967" y="1312393"/>
            <a:ext cx="7178695" cy="3124139"/>
          </a:xfrm>
          <a:prstGeom prst="rect">
            <a:avLst/>
          </a:prstGeom>
          <a:noFill/>
          <a:ln>
            <a:noFill/>
          </a:ln>
        </p:spPr>
        <p:txBody>
          <a:bodyPr spcFirstLastPara="1" wrap="square" lIns="91425" tIns="91425" rIns="91425" bIns="91425" anchor="t" anchorCtr="0">
            <a:noAutofit/>
          </a:bodyPr>
          <a:lstStyle/>
          <a:p>
            <a:pPr marL="457200" lvl="0" indent="-304800">
              <a:lnSpc>
                <a:spcPct val="150000"/>
              </a:lnSpc>
              <a:buClr>
                <a:srgbClr val="80296F"/>
              </a:buClr>
              <a:buSzPts val="1600"/>
              <a:buFont typeface="Arial"/>
              <a:buChar char="●"/>
            </a:pPr>
            <a:r>
              <a:rPr lang="en-US" sz="1100" b="0" i="0" u="none" strike="noStrike" cap="none" dirty="0">
                <a:solidFill>
                  <a:srgbClr val="434343"/>
                </a:solidFill>
                <a:latin typeface="Arial"/>
                <a:ea typeface="Arial"/>
                <a:cs typeface="Arial"/>
                <a:sym typeface="Arial"/>
              </a:rPr>
              <a:t>Most patients (82%) experienced pruritus throughout their disease, and 75% had current pruritus.</a:t>
            </a:r>
          </a:p>
          <a:p>
            <a:pPr marL="457200" lvl="0" indent="-304800">
              <a:lnSpc>
                <a:spcPct val="150000"/>
              </a:lnSpc>
              <a:buClr>
                <a:srgbClr val="80296F"/>
              </a:buClr>
              <a:buSzPts val="1600"/>
              <a:buFont typeface="Arial"/>
              <a:buChar char="●"/>
            </a:pPr>
            <a:r>
              <a:rPr lang="en-US" sz="1100" b="0" i="0" u="none" strike="noStrike" cap="none" dirty="0">
                <a:solidFill>
                  <a:srgbClr val="434343"/>
                </a:solidFill>
                <a:latin typeface="Arial"/>
                <a:ea typeface="Arial"/>
                <a:cs typeface="Arial"/>
                <a:sym typeface="Arial"/>
              </a:rPr>
              <a:t>The majority of patients (64%) perceived pure pruritus, and those who reported additional painful and/or burning sensations (36%) reported overall stronger pruritus.</a:t>
            </a:r>
          </a:p>
          <a:p>
            <a:pPr marL="457200" lvl="0" indent="-304800">
              <a:lnSpc>
                <a:spcPct val="150000"/>
              </a:lnSpc>
              <a:buClr>
                <a:srgbClr val="80296F"/>
              </a:buClr>
              <a:buSzPts val="1600"/>
              <a:buFont typeface="Arial"/>
              <a:buChar char="●"/>
            </a:pPr>
            <a:r>
              <a:rPr lang="en-US" sz="1100" b="0" i="0" u="none" strike="noStrike" cap="none" dirty="0">
                <a:solidFill>
                  <a:srgbClr val="434343"/>
                </a:solidFill>
                <a:latin typeface="Arial"/>
                <a:ea typeface="Arial"/>
                <a:cs typeface="Arial"/>
                <a:sym typeface="Arial"/>
              </a:rPr>
              <a:t>The scalp was the most frequently reported localization of pruritus, even in the absence of skin lesions. Body surface area (BSA) of pruritus was not linked to pruritus intensity, but to BSA of psoriatic lesions (rho = 0.278; p &lt;0.001).</a:t>
            </a:r>
          </a:p>
          <a:p>
            <a:pPr marL="457200" lvl="0" indent="-304800">
              <a:lnSpc>
                <a:spcPct val="150000"/>
              </a:lnSpc>
              <a:buClr>
                <a:srgbClr val="80296F"/>
              </a:buClr>
              <a:buSzPts val="1600"/>
              <a:buFont typeface="Arial"/>
              <a:buChar char="●"/>
            </a:pPr>
            <a:r>
              <a:rPr lang="en-US" sz="1100" b="0" i="0" u="none" strike="noStrike" cap="none" dirty="0">
                <a:solidFill>
                  <a:srgbClr val="434343"/>
                </a:solidFill>
                <a:latin typeface="Arial"/>
                <a:ea typeface="Arial"/>
                <a:cs typeface="Arial"/>
                <a:sym typeface="Arial"/>
              </a:rPr>
              <a:t>One third of patients (31%) reported impaired sex-life, and 4% had suicidal ideations due to pruritus.</a:t>
            </a:r>
          </a:p>
          <a:p>
            <a:pPr marL="457200" lvl="0" indent="-304800">
              <a:lnSpc>
                <a:spcPct val="150000"/>
              </a:lnSpc>
              <a:buClr>
                <a:srgbClr val="80296F"/>
              </a:buClr>
              <a:buSzPts val="1600"/>
              <a:buFont typeface="Arial"/>
              <a:buChar char="●"/>
            </a:pPr>
            <a:r>
              <a:rPr lang="en-US" sz="1100" b="0" i="0" u="none" strike="noStrike" cap="none" dirty="0">
                <a:solidFill>
                  <a:srgbClr val="434343"/>
                </a:solidFill>
                <a:latin typeface="Arial"/>
                <a:ea typeface="Arial"/>
                <a:cs typeface="Arial"/>
                <a:sym typeface="Arial"/>
              </a:rPr>
              <a:t>In up to one third of patients, psoriasis therapies had little or no effect on pruritus.</a:t>
            </a:r>
          </a:p>
          <a:p>
            <a:pPr marL="457200" lvl="0" indent="-304800">
              <a:lnSpc>
                <a:spcPct val="150000"/>
              </a:lnSpc>
              <a:buClr>
                <a:srgbClr val="80296F"/>
              </a:buClr>
              <a:buSzPts val="1600"/>
              <a:buFont typeface="Arial"/>
              <a:buChar char="●"/>
            </a:pPr>
            <a:r>
              <a:rPr lang="en-US" sz="1100" b="0" i="0" u="none" strike="noStrike" cap="none" dirty="0">
                <a:solidFill>
                  <a:srgbClr val="434343"/>
                </a:solidFill>
                <a:latin typeface="Arial"/>
                <a:ea typeface="Arial"/>
                <a:cs typeface="Arial"/>
                <a:sym typeface="Arial"/>
              </a:rPr>
              <a:t>The only therapeutic option offered to some of these patients were antihistamines, which appeared to be effective in most cases.</a:t>
            </a:r>
            <a:endParaRPr lang="en-GB" sz="1100" b="0" i="0" u="none" strike="noStrike" cap="none" dirty="0">
              <a:solidFill>
                <a:srgbClr val="434343"/>
              </a:solidFill>
              <a:latin typeface="Arial"/>
              <a:ea typeface="Arial"/>
              <a:cs typeface="Arial"/>
              <a:sym typeface="Arial"/>
            </a:endParaRPr>
          </a:p>
        </p:txBody>
      </p:sp>
      <p:pic>
        <p:nvPicPr>
          <p:cNvPr id="2" name="Google Shape;141;p18">
            <a:extLst>
              <a:ext uri="{FF2B5EF4-FFF2-40B4-BE49-F238E27FC236}">
                <a16:creationId xmlns:a16="http://schemas.microsoft.com/office/drawing/2014/main" id="{81B77300-BFB5-522E-215D-85B394C8ED75}"/>
              </a:ext>
            </a:extLst>
          </p:cNvPr>
          <p:cNvPicPr preferRelativeResize="0"/>
          <p:nvPr/>
        </p:nvPicPr>
        <p:blipFill rotWithShape="1">
          <a:blip r:embed="rId3">
            <a:alphaModFix/>
          </a:blip>
          <a:srcRect/>
          <a:stretch/>
        </p:blipFill>
        <p:spPr>
          <a:xfrm>
            <a:off x="308025" y="2309813"/>
            <a:ext cx="1090500" cy="1090500"/>
          </a:xfrm>
          <a:prstGeom prst="rect">
            <a:avLst/>
          </a:prstGeom>
          <a:noFill/>
          <a:ln>
            <a:noFill/>
          </a:ln>
          <a:effectLst>
            <a:reflection stA="31000" endPos="22000" fadeDir="5400012" sy="-100000" algn="bl" rotWithShape="0"/>
          </a:effectLst>
        </p:spPr>
      </p:pic>
    </p:spTree>
    <p:extLst>
      <p:ext uri="{BB962C8B-B14F-4D97-AF65-F5344CB8AC3E}">
        <p14:creationId xmlns:p14="http://schemas.microsoft.com/office/powerpoint/2010/main" val="2075435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000"/>
              <a:buNone/>
            </a:pPr>
            <a:r>
              <a:rPr lang="en-GB" dirty="0"/>
              <a:t>Conclusion and perspectives</a:t>
            </a:r>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7</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7</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sp>
        <p:nvSpPr>
          <p:cNvPr id="109" name="Google Shape;109;p15"/>
          <p:cNvSpPr txBox="1"/>
          <p:nvPr/>
        </p:nvSpPr>
        <p:spPr>
          <a:xfrm>
            <a:off x="1744968" y="1312394"/>
            <a:ext cx="6922322" cy="3035116"/>
          </a:xfrm>
          <a:prstGeom prst="rect">
            <a:avLst/>
          </a:prstGeom>
          <a:noFill/>
          <a:ln>
            <a:noFill/>
          </a:ln>
        </p:spPr>
        <p:txBody>
          <a:bodyPr spcFirstLastPara="1" wrap="square" lIns="91425" tIns="91425" rIns="91425" bIns="91425" anchor="t" anchorCtr="0">
            <a:noAutofit/>
          </a:bodyPr>
          <a:lstStyle/>
          <a:p>
            <a:pPr marL="457200" lvl="0" indent="-304800">
              <a:lnSpc>
                <a:spcPct val="150000"/>
              </a:lnSpc>
              <a:buClr>
                <a:srgbClr val="80296F"/>
              </a:buClr>
              <a:buSzPts val="1600"/>
              <a:buFont typeface="Arial"/>
              <a:buChar char="●"/>
            </a:pPr>
            <a:r>
              <a:rPr lang="en-US" sz="1200" b="0" i="0" u="none" strike="noStrike" cap="none" dirty="0">
                <a:solidFill>
                  <a:srgbClr val="434343"/>
                </a:solidFill>
                <a:latin typeface="Arial"/>
                <a:ea typeface="Arial"/>
                <a:cs typeface="Arial"/>
                <a:sym typeface="Arial"/>
              </a:rPr>
              <a:t>Pruritus is highly prevalent in psoriasis and is linked to a significant burden.</a:t>
            </a:r>
          </a:p>
          <a:p>
            <a:pPr marL="457200" lvl="0" indent="-304800">
              <a:lnSpc>
                <a:spcPct val="150000"/>
              </a:lnSpc>
              <a:buClr>
                <a:srgbClr val="80296F"/>
              </a:buClr>
              <a:buSzPts val="1600"/>
              <a:buFont typeface="Arial"/>
              <a:buChar char="●"/>
            </a:pPr>
            <a:r>
              <a:rPr lang="en-US" sz="1200" b="0" i="0" u="none" strike="noStrike" cap="none" dirty="0">
                <a:solidFill>
                  <a:srgbClr val="434343"/>
                </a:solidFill>
                <a:latin typeface="Arial"/>
                <a:ea typeface="Arial"/>
                <a:cs typeface="Arial"/>
                <a:sym typeface="Arial"/>
              </a:rPr>
              <a:t>Current psoriasis therapies are frequently insufficient to control pruritus.</a:t>
            </a:r>
          </a:p>
          <a:p>
            <a:pPr marL="457200" lvl="0" indent="-304800">
              <a:lnSpc>
                <a:spcPct val="150000"/>
              </a:lnSpc>
              <a:buClr>
                <a:srgbClr val="80296F"/>
              </a:buClr>
              <a:buSzPts val="1600"/>
              <a:buFont typeface="Arial"/>
              <a:buChar char="●"/>
            </a:pPr>
            <a:r>
              <a:rPr lang="en-US" sz="1200" b="0" i="0" u="none" strike="noStrike" cap="none">
                <a:solidFill>
                  <a:srgbClr val="434343"/>
                </a:solidFill>
                <a:latin typeface="Arial"/>
                <a:ea typeface="Arial"/>
                <a:cs typeface="Arial"/>
                <a:sym typeface="Arial"/>
              </a:rPr>
              <a:t>Managing </a:t>
            </a:r>
            <a:r>
              <a:rPr lang="en-US" sz="1200" b="0" i="0" u="none" strike="noStrike" cap="none" dirty="0">
                <a:solidFill>
                  <a:srgbClr val="434343"/>
                </a:solidFill>
                <a:latin typeface="Arial"/>
                <a:ea typeface="Arial"/>
                <a:cs typeface="Arial"/>
                <a:sym typeface="Arial"/>
              </a:rPr>
              <a:t>psoriasis should include the assessment and control of </a:t>
            </a:r>
            <a:r>
              <a:rPr lang="en-US" sz="1200" b="0" i="0" u="none" strike="noStrike" cap="none">
                <a:solidFill>
                  <a:srgbClr val="434343"/>
                </a:solidFill>
                <a:latin typeface="Arial"/>
                <a:ea typeface="Arial"/>
                <a:cs typeface="Arial"/>
                <a:sym typeface="Arial"/>
              </a:rPr>
              <a:t>itch.</a:t>
            </a:r>
          </a:p>
          <a:p>
            <a:pPr marL="457200" lvl="0" indent="-304800">
              <a:lnSpc>
                <a:spcPct val="150000"/>
              </a:lnSpc>
              <a:buClr>
                <a:srgbClr val="80296F"/>
              </a:buClr>
              <a:buSzPts val="1600"/>
              <a:buFont typeface="Arial"/>
              <a:buChar char="●"/>
            </a:pPr>
            <a:r>
              <a:rPr lang="en-US" sz="1200" b="0" i="0" u="none" strike="noStrike" cap="none">
                <a:solidFill>
                  <a:srgbClr val="434343"/>
                </a:solidFill>
                <a:latin typeface="Arial"/>
                <a:ea typeface="Arial"/>
                <a:cs typeface="Arial"/>
                <a:sym typeface="Arial"/>
              </a:rPr>
              <a:t>Efficient </a:t>
            </a:r>
            <a:r>
              <a:rPr lang="en-US" sz="1200" b="0" i="0" u="none" strike="noStrike" cap="none" dirty="0">
                <a:solidFill>
                  <a:srgbClr val="434343"/>
                </a:solidFill>
                <a:latin typeface="Arial"/>
                <a:ea typeface="Arial"/>
                <a:cs typeface="Arial"/>
                <a:sym typeface="Arial"/>
              </a:rPr>
              <a:t>antipruritic therapies should be developed and be made available for patients with psoriasis.</a:t>
            </a:r>
            <a:endParaRPr lang="en-GB" sz="1200" b="0" i="0" u="none" strike="noStrike" cap="none" dirty="0">
              <a:solidFill>
                <a:srgbClr val="434343"/>
              </a:solidFill>
              <a:latin typeface="Arial"/>
              <a:ea typeface="Arial"/>
              <a:cs typeface="Arial"/>
              <a:sym typeface="Arial"/>
            </a:endParaRPr>
          </a:p>
        </p:txBody>
      </p:sp>
      <p:pic>
        <p:nvPicPr>
          <p:cNvPr id="2" name="Google Shape;150;p19">
            <a:extLst>
              <a:ext uri="{FF2B5EF4-FFF2-40B4-BE49-F238E27FC236}">
                <a16:creationId xmlns:a16="http://schemas.microsoft.com/office/drawing/2014/main" id="{8471BEEE-BA6D-7E83-48D5-FD3D5F7F4472}"/>
              </a:ext>
            </a:extLst>
          </p:cNvPr>
          <p:cNvPicPr preferRelativeResize="0"/>
          <p:nvPr/>
        </p:nvPicPr>
        <p:blipFill rotWithShape="1">
          <a:blip r:embed="rId3">
            <a:alphaModFix/>
          </a:blip>
          <a:srcRect/>
          <a:stretch/>
        </p:blipFill>
        <p:spPr>
          <a:xfrm>
            <a:off x="274025" y="2151438"/>
            <a:ext cx="1171500" cy="1171500"/>
          </a:xfrm>
          <a:prstGeom prst="rect">
            <a:avLst/>
          </a:prstGeom>
          <a:noFill/>
          <a:ln>
            <a:noFill/>
          </a:ln>
          <a:effectLst>
            <a:reflection stA="25000" endPos="30000" fadeDir="5400012" sy="-100000" algn="bl" rotWithShape="0"/>
          </a:effectLst>
        </p:spPr>
      </p:pic>
    </p:spTree>
    <p:extLst>
      <p:ext uri="{BB962C8B-B14F-4D97-AF65-F5344CB8AC3E}">
        <p14:creationId xmlns:p14="http://schemas.microsoft.com/office/powerpoint/2010/main" val="3877132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cstate="screen">
            <a:alphaModFix/>
            <a:extLst>
              <a:ext uri="{28A0092B-C50C-407E-A947-70E740481C1C}">
                <a14:useLocalDpi xmlns:a14="http://schemas.microsoft.com/office/drawing/2010/main"/>
              </a:ext>
            </a:extLst>
          </a:blip>
          <a:stretch>
            <a:fillRect/>
          </a:stretch>
        </a:blipFill>
        <a:effectLst/>
      </p:bgPr>
    </p:bg>
    <p:spTree>
      <p:nvGrpSpPr>
        <p:cNvPr id="1" name="Shape 156"/>
        <p:cNvGrpSpPr/>
        <p:nvPr/>
      </p:nvGrpSpPr>
      <p:grpSpPr>
        <a:xfrm>
          <a:off x="0" y="0"/>
          <a:ext cx="0" cy="0"/>
          <a:chOff x="0" y="0"/>
          <a:chExt cx="0" cy="0"/>
        </a:xfrm>
      </p:grpSpPr>
      <p:sp>
        <p:nvSpPr>
          <p:cNvPr id="157" name="Google Shape;157;p20"/>
          <p:cNvSpPr txBox="1"/>
          <p:nvPr/>
        </p:nvSpPr>
        <p:spPr>
          <a:xfrm>
            <a:off x="1566000" y="4191651"/>
            <a:ext cx="6012000" cy="215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000"/>
              <a:buFont typeface="Arial"/>
              <a:buNone/>
            </a:pPr>
            <a:r>
              <a:rPr lang="it" sz="1000" b="0" i="0" u="none" strike="noStrike" cap="none">
                <a:solidFill>
                  <a:schemeClr val="dk1"/>
                </a:solidFill>
                <a:latin typeface="Arial"/>
                <a:ea typeface="Arial"/>
                <a:cs typeface="Arial"/>
                <a:sym typeface="Arial"/>
              </a:rPr>
              <a:t>Un servizio di aggiornamento scientifico sostenuto da un contributo educazionale non condizionante di</a:t>
            </a:r>
            <a:endParaRPr sz="1000" b="0" i="0" u="none" strike="noStrike" cap="none" dirty="0">
              <a:solidFill>
                <a:schemeClr val="dk1"/>
              </a:solidFill>
              <a:latin typeface="Arial"/>
              <a:ea typeface="Arial"/>
              <a:cs typeface="Arial"/>
              <a:sym typeface="Arial"/>
            </a:endParaRPr>
          </a:p>
        </p:txBody>
      </p:sp>
      <p:pic>
        <p:nvPicPr>
          <p:cNvPr id="158" name="Google Shape;158;p20"/>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4032069" y="4442879"/>
            <a:ext cx="1079863" cy="590550"/>
          </a:xfrm>
          <a:prstGeom prst="rect">
            <a:avLst/>
          </a:prstGeom>
          <a:noFill/>
          <a:ln>
            <a:noFill/>
          </a:ln>
        </p:spPr>
      </p:pic>
      <p:sp>
        <p:nvSpPr>
          <p:cNvPr id="159" name="Google Shape;159;p20"/>
          <p:cNvSpPr txBox="1">
            <a:spLocks noGrp="1"/>
          </p:cNvSpPr>
          <p:nvPr>
            <p:ph type="ctrTitle"/>
          </p:nvPr>
        </p:nvSpPr>
        <p:spPr>
          <a:xfrm>
            <a:off x="311700" y="1168552"/>
            <a:ext cx="8520600" cy="14709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it" b="1">
                <a:solidFill>
                  <a:srgbClr val="80296F"/>
                </a:solidFill>
                <a:latin typeface="Comfortaa"/>
                <a:ea typeface="Comfortaa"/>
                <a:cs typeface="Comfortaa"/>
                <a:sym typeface="Comfortaa"/>
              </a:rPr>
              <a:t>INFODERMATOLOGY SUMMARIES</a:t>
            </a:r>
            <a:endParaRPr b="1" dirty="0">
              <a:solidFill>
                <a:srgbClr val="80296F"/>
              </a:solidFill>
              <a:latin typeface="Comfortaa"/>
              <a:ea typeface="Comfortaa"/>
              <a:cs typeface="Comfortaa"/>
              <a:sym typeface="Comfortaa"/>
            </a:endParaRPr>
          </a:p>
        </p:txBody>
      </p:sp>
      <p:sp>
        <p:nvSpPr>
          <p:cNvPr id="160" name="Google Shape;160;p20"/>
          <p:cNvSpPr txBox="1">
            <a:spLocks noGrp="1"/>
          </p:cNvSpPr>
          <p:nvPr>
            <p:ph type="subTitle" idx="1"/>
          </p:nvPr>
        </p:nvSpPr>
        <p:spPr>
          <a:xfrm>
            <a:off x="311700" y="2717803"/>
            <a:ext cx="8520600" cy="704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it">
                <a:solidFill>
                  <a:schemeClr val="dk1"/>
                </a:solidFill>
              </a:rPr>
              <a:t>Focus sulla psoriasi</a:t>
            </a:r>
            <a:endParaRPr dirty="0">
              <a:solidFill>
                <a:schemeClr val="dk1"/>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TotalTime>
  <Words>537</Words>
  <Application>Microsoft Macintosh PowerPoint</Application>
  <PresentationFormat>Presentazione su schermo (16:9)</PresentationFormat>
  <Paragraphs>57</Paragraphs>
  <Slides>8</Slides>
  <Notes>8</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8</vt:i4>
      </vt:variant>
    </vt:vector>
  </HeadingPairs>
  <TitlesOfParts>
    <vt:vector size="11" baseType="lpstr">
      <vt:lpstr>Comfortaa</vt:lpstr>
      <vt:lpstr>Arial</vt:lpstr>
      <vt:lpstr>Simple Light</vt:lpstr>
      <vt:lpstr>INFODERMATOLOGY SUMMARIES</vt:lpstr>
      <vt:lpstr>A comprehensive, tri-national, cross-sectional analysis of characteristics and impact of pruritus in psoriasis</vt:lpstr>
      <vt:lpstr>Focus sulla psoriasi </vt:lpstr>
      <vt:lpstr>Focus sulla psoriasi </vt:lpstr>
      <vt:lpstr>Focus sulla psoriasi </vt:lpstr>
      <vt:lpstr>Focus sulla psoriasi </vt:lpstr>
      <vt:lpstr>Focus sulla psoriasi </vt:lpstr>
      <vt:lpstr>INFODERMATOLOGY SUMMARIES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INFODERMATOLOGY SUMMARIES</dc:title>
  <dc:subject/>
  <dc:creator/>
  <cp:keywords/>
  <dc:description/>
  <cp:lastModifiedBy>Giorgio Mantovani</cp:lastModifiedBy>
  <cp:revision>30</cp:revision>
  <dcterms:modified xsi:type="dcterms:W3CDTF">2022-12-09T08:20:02Z</dcterms:modified>
  <cp:category/>
</cp:coreProperties>
</file>