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8" r:id="rId6"/>
    <p:sldId id="269" r:id="rId7"/>
    <p:sldId id="270" r:id="rId8"/>
    <p:sldId id="263" r:id="rId9"/>
  </p:sldIdLst>
  <p:sldSz cx="9144000" cy="5143500" type="screen16x9"/>
  <p:notesSz cx="6858000" cy="9144000"/>
  <p:embeddedFontLst>
    <p:embeddedFont>
      <p:font typeface="Comfortaa" pitchFamily="2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3"/>
    <p:restoredTop sz="94648"/>
  </p:normalViewPr>
  <p:slideViewPr>
    <p:cSldViewPr snapToGrid="0">
      <p:cViewPr varScale="1">
        <p:scale>
          <a:sx n="150" d="100"/>
          <a:sy n="150" d="100"/>
        </p:scale>
        <p:origin x="208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55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5668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945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130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6" name="Google Shape;16;p3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923850" y="4783100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025" y="4722525"/>
            <a:ext cx="678405" cy="3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1228725" y="257150"/>
            <a:ext cx="50889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" sz="20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Dermatology summaries collection</a:t>
            </a:r>
            <a:endParaRPr sz="20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Dalla lettura internazionale | Focus sulla psoriasi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245675" y="333050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2000"/>
              <a:buFont typeface="Comfortaa"/>
              <a:buNone/>
              <a:defRPr sz="2000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7" name="Google Shape;27;p4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923850" y="4783100"/>
            <a:ext cx="11691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Developed by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245675" y="640800"/>
            <a:ext cx="53172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5650" y="1221275"/>
            <a:ext cx="1659600" cy="3405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0" y="1221275"/>
            <a:ext cx="6059400" cy="0"/>
          </a:xfrm>
          <a:prstGeom prst="straightConnector1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" name="Google Shape;34;p4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0350" y="4823225"/>
            <a:ext cx="808425" cy="134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357815" y="1749504"/>
            <a:ext cx="8193518" cy="61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Outcomes in ixekizumab patients following exposure to secukinumab and other biologics in the </a:t>
            </a:r>
            <a:r>
              <a:rPr lang="en-US" sz="1600" b="1" dirty="0" err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CorEvitas</a:t>
            </a:r>
            <a:r>
              <a:rPr lang="en-US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 Psoriasis Registry</a:t>
            </a:r>
            <a:endParaRPr lang="en-GB" sz="2700" dirty="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>
            <a:off x="399025" y="2402908"/>
            <a:ext cx="5088900" cy="0"/>
          </a:xfrm>
          <a:prstGeom prst="straightConnector1">
            <a:avLst/>
          </a:prstGeom>
          <a:noFill/>
          <a:ln w="9525" cap="flat" cmpd="sng">
            <a:solidFill>
              <a:srgbClr val="80296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4"/>
          <p:cNvSpPr txBox="1">
            <a:spLocks noGrp="1"/>
          </p:cNvSpPr>
          <p:nvPr>
            <p:ph type="body" idx="4294967295"/>
          </p:nvPr>
        </p:nvSpPr>
        <p:spPr>
          <a:xfrm>
            <a:off x="357816" y="2396073"/>
            <a:ext cx="6484506" cy="73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nn-NO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Lockshin</a:t>
            </a: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B, Harrison RW, </a:t>
            </a:r>
            <a:r>
              <a:rPr lang="nn-NO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McLean</a:t>
            </a: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RR, et al.</a:t>
            </a:r>
          </a:p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nn-NO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Dermatol</a:t>
            </a: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n-NO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Ther</a:t>
            </a: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(</a:t>
            </a:r>
            <a:r>
              <a:rPr lang="nn-NO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Heidelb</a:t>
            </a:r>
            <a:r>
              <a:rPr lang="nn-NO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). 2022 Dec;12(12):2797-2815</a:t>
            </a:r>
          </a:p>
        </p:txBody>
      </p:sp>
      <p:sp>
        <p:nvSpPr>
          <p:cNvPr id="84" name="Google Shape;84;p14">
            <a:hlinkClick r:id="rId3" action="ppaction://hlinksldjump"/>
          </p:cNvPr>
          <p:cNvSpPr/>
          <p:nvPr/>
        </p:nvSpPr>
        <p:spPr>
          <a:xfrm>
            <a:off x="-2796" y="3045383"/>
            <a:ext cx="2252100" cy="1202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>
            <a:hlinkClick r:id="rId4" action="ppaction://hlinksldjump"/>
          </p:cNvPr>
          <p:cNvSpPr/>
          <p:nvPr/>
        </p:nvSpPr>
        <p:spPr>
          <a:xfrm>
            <a:off x="2293684" y="3045395"/>
            <a:ext cx="2252100" cy="1469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>
            <a:hlinkClick r:id="" action="ppaction://noaction"/>
          </p:cNvPr>
          <p:cNvSpPr/>
          <p:nvPr/>
        </p:nvSpPr>
        <p:spPr>
          <a:xfrm>
            <a:off x="4590222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>
            <a:hlinkClick r:id="" action="ppaction://noaction"/>
          </p:cNvPr>
          <p:cNvSpPr/>
          <p:nvPr/>
        </p:nvSpPr>
        <p:spPr>
          <a:xfrm>
            <a:off x="6902504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4">
            <a:hlinkClick r:id="rId3" action="ppaction://hlinksldjump"/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898" y="3229181"/>
            <a:ext cx="879805" cy="871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>
            <a:hlinkClick r:id="rId4" action="ppaction://hlinksldjump"/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4675" y="3099957"/>
            <a:ext cx="1013239" cy="100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>
            <a:hlinkClick r:id="" action="ppaction://noaction"/>
          </p:cNvPr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8217" y="3227694"/>
            <a:ext cx="808613" cy="80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>
            <a:hlinkClick r:id="" action="ppaction://noaction"/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33"/>
          <a:stretch/>
        </p:blipFill>
        <p:spPr>
          <a:xfrm>
            <a:off x="7588596" y="3211128"/>
            <a:ext cx="879805" cy="87122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>
            <a:hlinkClick r:id="rId3" action="ppaction://hlinksldjump"/>
          </p:cNvPr>
          <p:cNvSpPr/>
          <p:nvPr/>
        </p:nvSpPr>
        <p:spPr>
          <a:xfrm>
            <a:off x="-18600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86395" y="4385060"/>
            <a:ext cx="16368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Messaggi chiave</a:t>
            </a:r>
            <a:endParaRPr sz="12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285833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293684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Background &amp; methods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590215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598067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Results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6894598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902449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Conclusions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" dirty="0"/>
              <a:t>Messaggi chiave</a:t>
            </a:r>
            <a:endParaRPr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34464"/>
            <a:ext cx="6355055" cy="308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dirty="0">
                <a:solidFill>
                  <a:srgbClr val="434343"/>
                </a:solidFill>
              </a:rPr>
              <a:t>Obiettivo del presente studio è stato descrivere l’esperienza </a:t>
            </a:r>
            <a:r>
              <a:rPr lang="it-IT" sz="1200" dirty="0" err="1">
                <a:solidFill>
                  <a:srgbClr val="434343"/>
                </a:solidFill>
              </a:rPr>
              <a:t>real</a:t>
            </a:r>
            <a:r>
              <a:rPr lang="it-IT" sz="1200" dirty="0">
                <a:solidFill>
                  <a:srgbClr val="434343"/>
                </a:solidFill>
              </a:rPr>
              <a:t>-world dei pazienti con psoriasi che hanno iniziato ixekizumab dopo un precedente biologico e di comparare l’efficacia di ixekizumab dopo il fallimento terapeutico con secukinumab rispetto agli altri biologici.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dirty="0">
                <a:solidFill>
                  <a:srgbClr val="434343"/>
                </a:solidFill>
              </a:rPr>
              <a:t>I risultati suggeriscono che i pazienti che sono passati ad ixekizumab dopo un altro biologico hanno avuto un miglioramento della severità della malattia dopo circa 6 mesi.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dirty="0">
                <a:solidFill>
                  <a:srgbClr val="434343"/>
                </a:solidFill>
              </a:rPr>
              <a:t>I pazienti che hanno interrotto un biologico differente rispetto a secukinumab sembrano rispondere maggiormente a ixekizumab rispetto a quelli che hanno assunto secukinumab.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endParaRPr lang="it-IT" sz="1200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1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 err="1"/>
              <a:t>Introduction</a:t>
            </a:r>
            <a:r>
              <a:rPr lang="it-IT" dirty="0"/>
              <a:t> &amp; </a:t>
            </a:r>
            <a:r>
              <a:rPr lang="it-IT" dirty="0" err="1"/>
              <a:t>objectives</a:t>
            </a:r>
            <a:endParaRPr lang="it-IT"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aim of this work is to describe real-world biologic-experienced psoriasis patients initiating ixekizumab by prior biologic therapy status and compare the effectiveness of ixekizumab between patients who previously failed secukinumab and those who failed other biologics.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We hypothesized that (1) clinical outcomes and patient-reported outcomes would improve following a switch to IXE, and (2) there would be no differences in responses between patients who previously failed secukinumab and those who failed other biologics.</a:t>
            </a:r>
          </a:p>
        </p:txBody>
      </p:sp>
      <p:pic>
        <p:nvPicPr>
          <p:cNvPr id="2" name="Google Shape;119;p16">
            <a:extLst>
              <a:ext uri="{FF2B5EF4-FFF2-40B4-BE49-F238E27FC236}">
                <a16:creationId xmlns:a16="http://schemas.microsoft.com/office/drawing/2014/main" id="{D73E7DB1-E201-04EA-4CD3-E6D866D34D3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25" y="2216912"/>
            <a:ext cx="1276300" cy="1276300"/>
          </a:xfrm>
          <a:prstGeom prst="rect">
            <a:avLst/>
          </a:prstGeom>
          <a:noFill/>
          <a:ln>
            <a:noFill/>
          </a:ln>
          <a:effectLst>
            <a:reflection stA="20000" endPos="30000" fadeDir="5400012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it-IT" dirty="0"/>
              <a:t>Methods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Participants (n = 419) included adult psoriasis patients enrolled in the 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CorEvitas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Psoriasis Registry through 9/10/20 who switched to ixekizumab after discontinuing another biologic.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Patients were classified by the biologic used immediately prior to ixekizumab and reason for discontinuation: prior secukinumab failure; prior secukinumab non-failure; prior other biologic failure; and prior other biologic non-failure.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Discontinuations for efficacy reasons were considered failures; all others were considered non-failures.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Baseline descriptive statistics were calculated.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Multivariable Poisson regression models estimated the likelihood of response of other failure relative to secukinumab failure.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119;p16">
            <a:extLst>
              <a:ext uri="{FF2B5EF4-FFF2-40B4-BE49-F238E27FC236}">
                <a16:creationId xmlns:a16="http://schemas.microsoft.com/office/drawing/2014/main" id="{F38687C4-BB63-53C0-819D-03FA32EAF3F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25" y="2216912"/>
            <a:ext cx="1276300" cy="1276300"/>
          </a:xfrm>
          <a:prstGeom prst="rect">
            <a:avLst/>
          </a:prstGeom>
          <a:noFill/>
          <a:ln>
            <a:noFill/>
          </a:ln>
          <a:effectLst>
            <a:reflection stA="20000" endPos="30000" fadeDir="5400012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843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Results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1744968" y="1312393"/>
            <a:ext cx="6922322" cy="3124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Mean age was 51 years; 48% were women. Psoriasis disease characteristics were similar across prior biologic groups.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At 6-month follow-up, disease severity improved for all who initiated ixekizumab after discontinuing another biologic.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Secukinumab failure patients who switched to ixekizumab achieved BSA ≤1 (49%), BSA ≤3 (59%), PASI75 (46%), PASI ≤3 (64%), and IGA ≤1 (40%).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Other failure patients achieved BSA ≤1 (55%), BSA ≤3 (72%), PASI75 (59%), PASI ≤3 (74%), and IGA ≤1 (54%).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 regression modeling, we observed patients in the other biologics failure group had an increased likelihood of achieving response for BSA ≤3, PASI75, PASI90, PASI100, and IGA ≤1 compared to patients who failed secukinumab.</a:t>
            </a:r>
            <a:endParaRPr lang="en-GB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141;p18">
            <a:extLst>
              <a:ext uri="{FF2B5EF4-FFF2-40B4-BE49-F238E27FC236}">
                <a16:creationId xmlns:a16="http://schemas.microsoft.com/office/drawing/2014/main" id="{81B77300-BFB5-522E-215D-85B394C8ED7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025" y="2309813"/>
            <a:ext cx="1090500" cy="1090500"/>
          </a:xfrm>
          <a:prstGeom prst="rect">
            <a:avLst/>
          </a:prstGeom>
          <a:noFill/>
          <a:ln>
            <a:noFill/>
          </a:ln>
          <a:effectLst>
            <a:reflection stA="31000" endPos="22000" fadeDir="5400012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543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Conclusion and perspectives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1744968" y="1312394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These findings suggest that patients with psoriasis who switch to ixekizumab after discontinuing another biologic demonstrate improvement in disease severity after six </a:t>
            </a:r>
            <a:r>
              <a:rPr lang="en-US" sz="12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months.</a:t>
            </a:r>
          </a:p>
          <a:p>
            <a:pPr marL="457200" lvl="0" indent="-304800">
              <a:lnSpc>
                <a:spcPct val="150000"/>
              </a:lnSpc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US" sz="12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Patients 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who discontinued biologics other than secukinumab may be more likely to respond to </a:t>
            </a:r>
            <a:r>
              <a:rPr lang="en-US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ixekiziumab</a:t>
            </a:r>
            <a:r>
              <a:rPr lang="en-US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compared to those who switched from secukinumab.</a:t>
            </a:r>
            <a:endParaRPr lang="en-GB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150;p19">
            <a:extLst>
              <a:ext uri="{FF2B5EF4-FFF2-40B4-BE49-F238E27FC236}">
                <a16:creationId xmlns:a16="http://schemas.microsoft.com/office/drawing/2014/main" id="{8471BEEE-BA6D-7E83-48D5-FD3D5F7F447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025" y="2151438"/>
            <a:ext cx="1171500" cy="1171500"/>
          </a:xfrm>
          <a:prstGeom prst="rect">
            <a:avLst/>
          </a:prstGeom>
          <a:noFill/>
          <a:ln>
            <a:noFill/>
          </a:ln>
          <a:effectLst>
            <a:reflection stA="25000" endPos="30000" fadeDir="5400012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7713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586</Words>
  <Application>Microsoft Macintosh PowerPoint</Application>
  <PresentationFormat>Presentazione su schermo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Comfortaa</vt:lpstr>
      <vt:lpstr>Arial</vt:lpstr>
      <vt:lpstr>Simple Light</vt:lpstr>
      <vt:lpstr>INFODERMATOLOGY SUMMARIES</vt:lpstr>
      <vt:lpstr>Outcomes in ixekizumab patients following exposure to secukinumab and other biologics in the CorEvitas Psoriasis Registry</vt:lpstr>
      <vt:lpstr>Focus sulla psoriasi </vt:lpstr>
      <vt:lpstr>Focus sulla psoriasi </vt:lpstr>
      <vt:lpstr>Focus sulla psoriasi </vt:lpstr>
      <vt:lpstr>Focus sulla psoriasi </vt:lpstr>
      <vt:lpstr>Focus sulla psoriasi </vt:lpstr>
      <vt:lpstr>INFODERMATOLOGY SUMMARIES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INFODERMATOLOGY SUMMARIES</dc:title>
  <dc:subject/>
  <dc:creator/>
  <cp:keywords/>
  <dc:description/>
  <cp:lastModifiedBy>Giorgio Mantovani</cp:lastModifiedBy>
  <cp:revision>26</cp:revision>
  <dcterms:modified xsi:type="dcterms:W3CDTF">2022-12-09T08:03:56Z</dcterms:modified>
  <cp:category/>
</cp:coreProperties>
</file>