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0"/>
  </p:notesMasterIdLst>
  <p:sldIdLst>
    <p:sldId id="256" r:id="rId2"/>
    <p:sldId id="257" r:id="rId3"/>
    <p:sldId id="264" r:id="rId4"/>
    <p:sldId id="258" r:id="rId5"/>
    <p:sldId id="268" r:id="rId6"/>
    <p:sldId id="269" r:id="rId7"/>
    <p:sldId id="270" r:id="rId8"/>
    <p:sldId id="263" r:id="rId9"/>
  </p:sldIdLst>
  <p:sldSz cx="9144000" cy="5143500" type="screen16x9"/>
  <p:notesSz cx="6858000" cy="9144000"/>
  <p:embeddedFontLst>
    <p:embeddedFont>
      <p:font typeface="Comfortaa" panose="020B0604020202020204" charset="0"/>
      <p:regular r:id="rId11"/>
      <p:bold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p:cViewPr varScale="1">
        <p:scale>
          <a:sx n="79" d="100"/>
          <a:sy n="79" d="100"/>
        </p:scale>
        <p:origin x="108" y="114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9" name="Google Shape;69;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4075557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475668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149456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601300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5" name="Google Shape;155;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1"/>
        <p:cNvGrpSpPr/>
        <p:nvPr/>
      </p:nvGrpSpPr>
      <p:grpSpPr>
        <a:xfrm>
          <a:off x="0" y="0"/>
          <a:ext cx="0" cy="0"/>
          <a:chOff x="0" y="0"/>
          <a:chExt cx="0" cy="0"/>
        </a:xfrm>
      </p:grpSpPr>
      <p:sp>
        <p:nvSpPr>
          <p:cNvPr id="62" name="Google Shape;62;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63" name="Google Shape;63;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64" name="Google Shape;64;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5"/>
        <p:cNvGrpSpPr/>
        <p:nvPr/>
      </p:nvGrpSpPr>
      <p:grpSpPr>
        <a:xfrm>
          <a:off x="0" y="0"/>
          <a:ext cx="0" cy="0"/>
          <a:chOff x="0" y="0"/>
          <a:chExt cx="0" cy="0"/>
        </a:xfrm>
      </p:grpSpPr>
      <p:sp>
        <p:nvSpPr>
          <p:cNvPr id="66" name="Google Shape;66;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
        <p:cNvGrpSpPr/>
        <p:nvPr/>
      </p:nvGrpSpPr>
      <p:grpSpPr>
        <a:xfrm>
          <a:off x="0" y="0"/>
          <a:ext cx="0" cy="0"/>
          <a:chOff x="0" y="0"/>
          <a:chExt cx="0" cy="0"/>
        </a:xfrm>
      </p:grpSpPr>
      <p:sp>
        <p:nvSpPr>
          <p:cNvPr id="14" name="Google Shape;14;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
        <p:nvSpPr>
          <p:cNvPr id="15" name="Google Shape;15;p3"/>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9pPr>
          </a:lstStyle>
          <a:p>
            <a:pPr marL="0" lvl="0" indent="0" algn="ctr" rtl="0">
              <a:spcBef>
                <a:spcPts val="0"/>
              </a:spcBef>
              <a:spcAft>
                <a:spcPts val="0"/>
              </a:spcAft>
              <a:buNone/>
            </a:pPr>
            <a:fld id="{00000000-1234-1234-1234-123412341234}" type="slidenum">
              <a:rPr lang="it"/>
              <a:t>‹N›</a:t>
            </a:fld>
            <a:endParaRPr dirty="0"/>
          </a:p>
        </p:txBody>
      </p:sp>
      <p:sp>
        <p:nvSpPr>
          <p:cNvPr id="16" name="Google Shape;16;p3"/>
          <p:cNvSpPr/>
          <p:nvPr/>
        </p:nvSpPr>
        <p:spPr>
          <a:xfrm>
            <a:off x="791300" y="4648425"/>
            <a:ext cx="8359500" cy="495000"/>
          </a:xfrm>
          <a:prstGeom prst="rect">
            <a:avLst/>
          </a:prstGeom>
          <a:solidFill>
            <a:srgbClr val="80296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7" name="Google Shape;17;p3"/>
          <p:cNvSpPr txBox="1"/>
          <p:nvPr/>
        </p:nvSpPr>
        <p:spPr>
          <a:xfrm>
            <a:off x="923850" y="4783100"/>
            <a:ext cx="6012000" cy="215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000"/>
              <a:buFont typeface="Arial"/>
              <a:buNone/>
            </a:pPr>
            <a:r>
              <a:rPr lang="it" sz="1000" b="0" i="0" u="none" strike="noStrike" cap="none">
                <a:solidFill>
                  <a:schemeClr val="lt1"/>
                </a:solidFill>
                <a:latin typeface="Arial"/>
                <a:ea typeface="Arial"/>
                <a:cs typeface="Arial"/>
                <a:sym typeface="Arial"/>
              </a:rPr>
              <a:t>Un servizio di aggiornamento scientifico sostenuto da un contributo educazionale non condizionante di</a:t>
            </a:r>
            <a:endParaRPr sz="1000" b="0" i="0" u="none" strike="noStrike" cap="none" dirty="0">
              <a:solidFill>
                <a:schemeClr val="lt1"/>
              </a:solidFill>
              <a:latin typeface="Arial"/>
              <a:ea typeface="Arial"/>
              <a:cs typeface="Arial"/>
              <a:sym typeface="Arial"/>
            </a:endParaRPr>
          </a:p>
        </p:txBody>
      </p:sp>
      <p:pic>
        <p:nvPicPr>
          <p:cNvPr id="18" name="Google Shape;18;p3"/>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859025" y="4722525"/>
            <a:ext cx="678405" cy="377525"/>
          </a:xfrm>
          <a:prstGeom prst="rect">
            <a:avLst/>
          </a:prstGeom>
          <a:noFill/>
          <a:ln>
            <a:noFill/>
          </a:ln>
        </p:spPr>
      </p:pic>
      <p:pic>
        <p:nvPicPr>
          <p:cNvPr id="19" name="Google Shape;19;p3"/>
          <p:cNvPicPr preferRelativeResize="0"/>
          <p:nvPr/>
        </p:nvPicPr>
        <p:blipFill rotWithShape="1">
          <a:blip r:embed="rId3" cstate="screen">
            <a:alphaModFix/>
            <a:extLst>
              <a:ext uri="{28A0092B-C50C-407E-A947-70E740481C1C}">
                <a14:useLocalDpi xmlns:a14="http://schemas.microsoft.com/office/drawing/2010/main"/>
              </a:ext>
            </a:extLst>
          </a:blip>
          <a:srcRect t="-17645"/>
          <a:stretch/>
        </p:blipFill>
        <p:spPr>
          <a:xfrm rot="10800000" flipH="1">
            <a:off x="5915300" y="1"/>
            <a:ext cx="3231675" cy="4137599"/>
          </a:xfrm>
          <a:prstGeom prst="rect">
            <a:avLst/>
          </a:prstGeom>
          <a:noFill/>
          <a:ln>
            <a:noFill/>
          </a:ln>
        </p:spPr>
      </p:pic>
      <p:sp>
        <p:nvSpPr>
          <p:cNvPr id="20" name="Google Shape;20;p3"/>
          <p:cNvSpPr txBox="1"/>
          <p:nvPr/>
        </p:nvSpPr>
        <p:spPr>
          <a:xfrm>
            <a:off x="1228725" y="257150"/>
            <a:ext cx="5088900" cy="8505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2000"/>
              <a:buFont typeface="Arial"/>
              <a:buNone/>
            </a:pPr>
            <a:r>
              <a:rPr lang="it" sz="2000" b="1" i="0" u="none" strike="noStrike" cap="none">
                <a:solidFill>
                  <a:srgbClr val="80296F"/>
                </a:solidFill>
                <a:latin typeface="Comfortaa"/>
                <a:ea typeface="Comfortaa"/>
                <a:cs typeface="Comfortaa"/>
                <a:sym typeface="Comfortaa"/>
              </a:rPr>
              <a:t>Dermatology summaries collection</a:t>
            </a:r>
            <a:endParaRPr sz="2000" b="1" i="0" u="none" strike="noStrike" cap="none" dirty="0">
              <a:solidFill>
                <a:srgbClr val="80296F"/>
              </a:solidFill>
              <a:latin typeface="Comfortaa"/>
              <a:ea typeface="Comfortaa"/>
              <a:cs typeface="Comfortaa"/>
              <a:sym typeface="Comfortaa"/>
            </a:endParaRPr>
          </a:p>
          <a:p>
            <a:pPr marL="0" marR="0" lvl="0" indent="0" algn="l" rtl="0">
              <a:lnSpc>
                <a:spcPct val="100000"/>
              </a:lnSpc>
              <a:spcBef>
                <a:spcPts val="0"/>
              </a:spcBef>
              <a:spcAft>
                <a:spcPts val="0"/>
              </a:spcAft>
              <a:buClr>
                <a:srgbClr val="000000"/>
              </a:buClr>
              <a:buSzPts val="1400"/>
              <a:buFont typeface="Arial"/>
              <a:buNone/>
            </a:pPr>
            <a:r>
              <a:rPr lang="it" sz="1400" b="0" i="0" u="none" strike="noStrike" cap="none">
                <a:solidFill>
                  <a:srgbClr val="000000"/>
                </a:solidFill>
                <a:latin typeface="Arial"/>
                <a:ea typeface="Arial"/>
                <a:cs typeface="Arial"/>
                <a:sym typeface="Arial"/>
              </a:rPr>
              <a:t>Dalla lettura internazionale | Focus sulla psoriasi</a:t>
            </a:r>
            <a:endParaRPr sz="1400" b="0" i="0" u="none" strike="noStrike" cap="none" dirty="0">
              <a:solidFill>
                <a:srgbClr val="000000"/>
              </a:solidFill>
              <a:latin typeface="Arial"/>
              <a:ea typeface="Arial"/>
              <a:cs typeface="Arial"/>
              <a:sym typeface="Arial"/>
            </a:endParaRPr>
          </a:p>
        </p:txBody>
      </p:sp>
      <p:pic>
        <p:nvPicPr>
          <p:cNvPr id="21" name="Google Shape;21;p3"/>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424100" y="287000"/>
            <a:ext cx="678300" cy="678300"/>
          </a:xfrm>
          <a:prstGeom prst="rect">
            <a:avLst/>
          </a:prstGeom>
          <a:noFill/>
          <a:ln>
            <a:noFill/>
          </a:ln>
        </p:spPr>
      </p:pic>
      <p:sp>
        <p:nvSpPr>
          <p:cNvPr id="22" name="Google Shape;22;p3"/>
          <p:cNvSpPr/>
          <p:nvPr/>
        </p:nvSpPr>
        <p:spPr>
          <a:xfrm>
            <a:off x="0" y="4648425"/>
            <a:ext cx="791400" cy="14700"/>
          </a:xfrm>
          <a:prstGeom prst="rect">
            <a:avLst/>
          </a:prstGeom>
          <a:solidFill>
            <a:srgbClr val="BF9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3"/>
        <p:cNvGrpSpPr/>
        <p:nvPr/>
      </p:nvGrpSpPr>
      <p:grpSpPr>
        <a:xfrm>
          <a:off x="0" y="0"/>
          <a:ext cx="0" cy="0"/>
          <a:chOff x="0" y="0"/>
          <a:chExt cx="0" cy="0"/>
        </a:xfrm>
      </p:grpSpPr>
      <p:sp>
        <p:nvSpPr>
          <p:cNvPr id="24" name="Google Shape;24;p4"/>
          <p:cNvSpPr txBox="1">
            <a:spLocks noGrp="1"/>
          </p:cNvSpPr>
          <p:nvPr>
            <p:ph type="body" idx="1"/>
          </p:nvPr>
        </p:nvSpPr>
        <p:spPr>
          <a:xfrm>
            <a:off x="1245675" y="333050"/>
            <a:ext cx="6722100" cy="4188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Clr>
                <a:srgbClr val="80296F"/>
              </a:buClr>
              <a:buSzPts val="2000"/>
              <a:buFont typeface="Comfortaa"/>
              <a:buNone/>
              <a:defRPr sz="2000" b="1">
                <a:solidFill>
                  <a:srgbClr val="80296F"/>
                </a:solidFill>
                <a:latin typeface="Comfortaa"/>
                <a:ea typeface="Comfortaa"/>
                <a:cs typeface="Comfortaa"/>
                <a:sym typeface="Comfortaa"/>
              </a:defRPr>
            </a:lvl1pPr>
          </a:lstStyle>
          <a:p>
            <a:endParaRPr/>
          </a:p>
        </p:txBody>
      </p:sp>
      <p:sp>
        <p:nvSpPr>
          <p:cNvPr id="25" name="Google Shape;25;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
        <p:nvSpPr>
          <p:cNvPr id="26" name="Google Shape;26;p4"/>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9pPr>
          </a:lstStyle>
          <a:p>
            <a:pPr marL="0" lvl="0" indent="0" algn="ctr" rtl="0">
              <a:spcBef>
                <a:spcPts val="0"/>
              </a:spcBef>
              <a:spcAft>
                <a:spcPts val="0"/>
              </a:spcAft>
              <a:buNone/>
            </a:pPr>
            <a:fld id="{00000000-1234-1234-1234-123412341234}" type="slidenum">
              <a:rPr lang="it"/>
              <a:t>‹N›</a:t>
            </a:fld>
            <a:endParaRPr dirty="0"/>
          </a:p>
        </p:txBody>
      </p:sp>
      <p:sp>
        <p:nvSpPr>
          <p:cNvPr id="27" name="Google Shape;27;p4"/>
          <p:cNvSpPr/>
          <p:nvPr/>
        </p:nvSpPr>
        <p:spPr>
          <a:xfrm>
            <a:off x="791300" y="4648425"/>
            <a:ext cx="8359500" cy="495000"/>
          </a:xfrm>
          <a:prstGeom prst="rect">
            <a:avLst/>
          </a:prstGeom>
          <a:solidFill>
            <a:srgbClr val="80296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8" name="Google Shape;28;p4"/>
          <p:cNvSpPr txBox="1"/>
          <p:nvPr/>
        </p:nvSpPr>
        <p:spPr>
          <a:xfrm>
            <a:off x="923850" y="4783100"/>
            <a:ext cx="1169100" cy="215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000"/>
              <a:buFont typeface="Arial"/>
              <a:buNone/>
            </a:pPr>
            <a:r>
              <a:rPr lang="it" sz="1000" b="0" i="0" u="none" strike="noStrike" cap="none">
                <a:solidFill>
                  <a:schemeClr val="lt1"/>
                </a:solidFill>
                <a:latin typeface="Arial"/>
                <a:ea typeface="Arial"/>
                <a:cs typeface="Arial"/>
                <a:sym typeface="Arial"/>
              </a:rPr>
              <a:t>Developed by</a:t>
            </a:r>
            <a:endParaRPr sz="1000" b="0" i="0" u="none" strike="noStrike" cap="none" dirty="0">
              <a:solidFill>
                <a:schemeClr val="lt1"/>
              </a:solidFill>
              <a:latin typeface="Arial"/>
              <a:ea typeface="Arial"/>
              <a:cs typeface="Arial"/>
              <a:sym typeface="Arial"/>
            </a:endParaRPr>
          </a:p>
        </p:txBody>
      </p:sp>
      <p:pic>
        <p:nvPicPr>
          <p:cNvPr id="29" name="Google Shape;29;p4"/>
          <p:cNvPicPr preferRelativeResize="0"/>
          <p:nvPr/>
        </p:nvPicPr>
        <p:blipFill rotWithShape="1">
          <a:blip r:embed="rId2" cstate="screen">
            <a:alphaModFix/>
            <a:extLst>
              <a:ext uri="{28A0092B-C50C-407E-A947-70E740481C1C}">
                <a14:useLocalDpi xmlns:a14="http://schemas.microsoft.com/office/drawing/2010/main"/>
              </a:ext>
            </a:extLst>
          </a:blip>
          <a:srcRect t="-17645"/>
          <a:stretch/>
        </p:blipFill>
        <p:spPr>
          <a:xfrm rot="10800000" flipH="1">
            <a:off x="5915300" y="1"/>
            <a:ext cx="3231675" cy="4137599"/>
          </a:xfrm>
          <a:prstGeom prst="rect">
            <a:avLst/>
          </a:prstGeom>
          <a:noFill/>
          <a:ln>
            <a:noFill/>
          </a:ln>
        </p:spPr>
      </p:pic>
      <p:pic>
        <p:nvPicPr>
          <p:cNvPr id="30" name="Google Shape;30;p4"/>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424100" y="287000"/>
            <a:ext cx="678300" cy="678300"/>
          </a:xfrm>
          <a:prstGeom prst="rect">
            <a:avLst/>
          </a:prstGeom>
          <a:noFill/>
          <a:ln>
            <a:noFill/>
          </a:ln>
        </p:spPr>
      </p:pic>
      <p:sp>
        <p:nvSpPr>
          <p:cNvPr id="31" name="Google Shape;31;p4"/>
          <p:cNvSpPr txBox="1">
            <a:spLocks noGrp="1"/>
          </p:cNvSpPr>
          <p:nvPr>
            <p:ph type="title"/>
          </p:nvPr>
        </p:nvSpPr>
        <p:spPr>
          <a:xfrm>
            <a:off x="1245675" y="640800"/>
            <a:ext cx="5317200" cy="3468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1200"/>
              <a:buNone/>
              <a:defRPr sz="1200"/>
            </a:lvl1pPr>
            <a:lvl2pPr lvl="1" algn="l">
              <a:lnSpc>
                <a:spcPct val="100000"/>
              </a:lnSpc>
              <a:spcBef>
                <a:spcPts val="0"/>
              </a:spcBef>
              <a:spcAft>
                <a:spcPts val="0"/>
              </a:spcAft>
              <a:buSzPts val="1200"/>
              <a:buNone/>
              <a:defRPr sz="1200"/>
            </a:lvl2pPr>
            <a:lvl3pPr lvl="2" algn="l">
              <a:lnSpc>
                <a:spcPct val="100000"/>
              </a:lnSpc>
              <a:spcBef>
                <a:spcPts val="0"/>
              </a:spcBef>
              <a:spcAft>
                <a:spcPts val="0"/>
              </a:spcAft>
              <a:buSzPts val="1200"/>
              <a:buNone/>
              <a:defRPr sz="1200"/>
            </a:lvl3pPr>
            <a:lvl4pPr lvl="3" algn="l">
              <a:lnSpc>
                <a:spcPct val="100000"/>
              </a:lnSpc>
              <a:spcBef>
                <a:spcPts val="0"/>
              </a:spcBef>
              <a:spcAft>
                <a:spcPts val="0"/>
              </a:spcAft>
              <a:buSzPts val="1200"/>
              <a:buNone/>
              <a:defRPr sz="1200"/>
            </a:lvl4pPr>
            <a:lvl5pPr lvl="4" algn="l">
              <a:lnSpc>
                <a:spcPct val="100000"/>
              </a:lnSpc>
              <a:spcBef>
                <a:spcPts val="0"/>
              </a:spcBef>
              <a:spcAft>
                <a:spcPts val="0"/>
              </a:spcAft>
              <a:buSzPts val="1200"/>
              <a:buNone/>
              <a:defRPr sz="1200"/>
            </a:lvl5pPr>
            <a:lvl6pPr lvl="5" algn="l">
              <a:lnSpc>
                <a:spcPct val="100000"/>
              </a:lnSpc>
              <a:spcBef>
                <a:spcPts val="0"/>
              </a:spcBef>
              <a:spcAft>
                <a:spcPts val="0"/>
              </a:spcAft>
              <a:buSzPts val="1200"/>
              <a:buNone/>
              <a:defRPr sz="1200"/>
            </a:lvl6pPr>
            <a:lvl7pPr lvl="6" algn="l">
              <a:lnSpc>
                <a:spcPct val="100000"/>
              </a:lnSpc>
              <a:spcBef>
                <a:spcPts val="0"/>
              </a:spcBef>
              <a:spcAft>
                <a:spcPts val="0"/>
              </a:spcAft>
              <a:buSzPts val="1200"/>
              <a:buNone/>
              <a:defRPr sz="1200"/>
            </a:lvl7pPr>
            <a:lvl8pPr lvl="7" algn="l">
              <a:lnSpc>
                <a:spcPct val="100000"/>
              </a:lnSpc>
              <a:spcBef>
                <a:spcPts val="0"/>
              </a:spcBef>
              <a:spcAft>
                <a:spcPts val="0"/>
              </a:spcAft>
              <a:buSzPts val="1200"/>
              <a:buNone/>
              <a:defRPr sz="1200"/>
            </a:lvl8pPr>
            <a:lvl9pPr lvl="8" algn="l">
              <a:lnSpc>
                <a:spcPct val="100000"/>
              </a:lnSpc>
              <a:spcBef>
                <a:spcPts val="0"/>
              </a:spcBef>
              <a:spcAft>
                <a:spcPts val="0"/>
              </a:spcAft>
              <a:buSzPts val="1200"/>
              <a:buNone/>
              <a:defRPr sz="1200"/>
            </a:lvl9pPr>
          </a:lstStyle>
          <a:p>
            <a:endParaRPr/>
          </a:p>
        </p:txBody>
      </p:sp>
      <p:sp>
        <p:nvSpPr>
          <p:cNvPr id="32" name="Google Shape;32;p4"/>
          <p:cNvSpPr/>
          <p:nvPr/>
        </p:nvSpPr>
        <p:spPr>
          <a:xfrm>
            <a:off x="15650" y="1221275"/>
            <a:ext cx="1659600" cy="3405600"/>
          </a:xfrm>
          <a:prstGeom prst="rect">
            <a:avLst/>
          </a:prstGeom>
          <a:solidFill>
            <a:srgbClr val="F1E5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cxnSp>
        <p:nvCxnSpPr>
          <p:cNvPr id="33" name="Google Shape;33;p4"/>
          <p:cNvCxnSpPr/>
          <p:nvPr/>
        </p:nvCxnSpPr>
        <p:spPr>
          <a:xfrm rot="10800000">
            <a:off x="0" y="1221275"/>
            <a:ext cx="6059400" cy="0"/>
          </a:xfrm>
          <a:prstGeom prst="straightConnector1">
            <a:avLst/>
          </a:prstGeom>
          <a:noFill/>
          <a:ln w="9525" cap="flat" cmpd="sng">
            <a:solidFill>
              <a:srgbClr val="BF9000"/>
            </a:solidFill>
            <a:prstDash val="solid"/>
            <a:round/>
            <a:headEnd type="none" w="sm" len="sm"/>
            <a:tailEnd type="none" w="sm" len="sm"/>
          </a:ln>
        </p:spPr>
      </p:cxnSp>
      <p:pic>
        <p:nvPicPr>
          <p:cNvPr id="34" name="Google Shape;34;p4"/>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1850350" y="4823225"/>
            <a:ext cx="808425" cy="134875"/>
          </a:xfrm>
          <a:prstGeom prst="rect">
            <a:avLst/>
          </a:prstGeom>
          <a:noFill/>
          <a:ln>
            <a:noFill/>
          </a:ln>
        </p:spPr>
      </p:pic>
      <p:sp>
        <p:nvSpPr>
          <p:cNvPr id="35" name="Google Shape;35;p4"/>
          <p:cNvSpPr/>
          <p:nvPr/>
        </p:nvSpPr>
        <p:spPr>
          <a:xfrm>
            <a:off x="0" y="4648425"/>
            <a:ext cx="791400" cy="14700"/>
          </a:xfrm>
          <a:prstGeom prst="rect">
            <a:avLst/>
          </a:prstGeom>
          <a:solidFill>
            <a:srgbClr val="BF9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6"/>
        <p:cNvGrpSpPr/>
        <p:nvPr/>
      </p:nvGrpSpPr>
      <p:grpSpPr>
        <a:xfrm>
          <a:off x="0" y="0"/>
          <a:ext cx="0" cy="0"/>
          <a:chOff x="0" y="0"/>
          <a:chExt cx="0" cy="0"/>
        </a:xfrm>
      </p:grpSpPr>
      <p:sp>
        <p:nvSpPr>
          <p:cNvPr id="37" name="Google Shape;37;p5"/>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38" name="Google Shape;38;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9"/>
        <p:cNvGrpSpPr/>
        <p:nvPr/>
      </p:nvGrpSpPr>
      <p:grpSpPr>
        <a:xfrm>
          <a:off x="0" y="0"/>
          <a:ext cx="0" cy="0"/>
          <a:chOff x="0" y="0"/>
          <a:chExt cx="0" cy="0"/>
        </a:xfrm>
      </p:grpSpPr>
      <p:sp>
        <p:nvSpPr>
          <p:cNvPr id="40" name="Google Shape;40;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41" name="Google Shape;41;p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2" name="Google Shape;42;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3"/>
        <p:cNvGrpSpPr/>
        <p:nvPr/>
      </p:nvGrpSpPr>
      <p:grpSpPr>
        <a:xfrm>
          <a:off x="0" y="0"/>
          <a:ext cx="0" cy="0"/>
          <a:chOff x="0" y="0"/>
          <a:chExt cx="0" cy="0"/>
        </a:xfrm>
      </p:grpSpPr>
      <p:sp>
        <p:nvSpPr>
          <p:cNvPr id="44" name="Google Shape;44;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45" name="Google Shape;45;p7"/>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46" name="Google Shape;46;p7"/>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47" name="Google Shape;47;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8"/>
        <p:cNvGrpSpPr/>
        <p:nvPr/>
      </p:nvGrpSpPr>
      <p:grpSpPr>
        <a:xfrm>
          <a:off x="0" y="0"/>
          <a:ext cx="0" cy="0"/>
          <a:chOff x="0" y="0"/>
          <a:chExt cx="0" cy="0"/>
        </a:xfrm>
      </p:grpSpPr>
      <p:sp>
        <p:nvSpPr>
          <p:cNvPr id="49" name="Google Shape;49;p8"/>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50" name="Google Shape;50;p8"/>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51" name="Google Shape;51;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2"/>
        <p:cNvGrpSpPr/>
        <p:nvPr/>
      </p:nvGrpSpPr>
      <p:grpSpPr>
        <a:xfrm>
          <a:off x="0" y="0"/>
          <a:ext cx="0" cy="0"/>
          <a:chOff x="0" y="0"/>
          <a:chExt cx="0" cy="0"/>
        </a:xfrm>
      </p:grpSpPr>
      <p:sp>
        <p:nvSpPr>
          <p:cNvPr id="53" name="Google Shape;53;p9"/>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54" name="Google Shape;54;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5"/>
        <p:cNvGrpSpPr/>
        <p:nvPr/>
      </p:nvGrpSpPr>
      <p:grpSpPr>
        <a:xfrm>
          <a:off x="0" y="0"/>
          <a:ext cx="0" cy="0"/>
          <a:chOff x="0" y="0"/>
          <a:chExt cx="0" cy="0"/>
        </a:xfrm>
      </p:grpSpPr>
      <p:sp>
        <p:nvSpPr>
          <p:cNvPr id="56" name="Google Shape;56;p10"/>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57" name="Google Shape;57;p1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58" name="Google Shape;58;p10"/>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9" name="Google Shape;59;p10"/>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60" name="Google Shape;60;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slide" Target="slide4.xml"/><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cstate="screen">
            <a:alphaModFix/>
            <a:extLst>
              <a:ext uri="{28A0092B-C50C-407E-A947-70E740481C1C}">
                <a14:useLocalDpi xmlns:a14="http://schemas.microsoft.com/office/drawing/2010/main"/>
              </a:ext>
            </a:extLst>
          </a:blip>
          <a:stretch>
            <a:fillRect/>
          </a:stretch>
        </a:blipFill>
        <a:effectLst/>
      </p:bgPr>
    </p:bg>
    <p:spTree>
      <p:nvGrpSpPr>
        <p:cNvPr id="1" name="Shape 70"/>
        <p:cNvGrpSpPr/>
        <p:nvPr/>
      </p:nvGrpSpPr>
      <p:grpSpPr>
        <a:xfrm>
          <a:off x="0" y="0"/>
          <a:ext cx="0" cy="0"/>
          <a:chOff x="0" y="0"/>
          <a:chExt cx="0" cy="0"/>
        </a:xfrm>
      </p:grpSpPr>
      <p:sp>
        <p:nvSpPr>
          <p:cNvPr id="71" name="Google Shape;71;p13"/>
          <p:cNvSpPr txBox="1">
            <a:spLocks noGrp="1"/>
          </p:cNvSpPr>
          <p:nvPr>
            <p:ph type="ctrTitle"/>
          </p:nvPr>
        </p:nvSpPr>
        <p:spPr>
          <a:xfrm>
            <a:off x="311700" y="1168552"/>
            <a:ext cx="8520600" cy="14709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it" b="1">
                <a:solidFill>
                  <a:srgbClr val="80296F"/>
                </a:solidFill>
                <a:latin typeface="Comfortaa"/>
                <a:ea typeface="Comfortaa"/>
                <a:cs typeface="Comfortaa"/>
                <a:sym typeface="Comfortaa"/>
              </a:rPr>
              <a:t>INFODERMATOLOGY SUMMARIES</a:t>
            </a:r>
            <a:endParaRPr b="1" dirty="0">
              <a:solidFill>
                <a:srgbClr val="80296F"/>
              </a:solidFill>
              <a:latin typeface="Comfortaa"/>
              <a:ea typeface="Comfortaa"/>
              <a:cs typeface="Comfortaa"/>
              <a:sym typeface="Comfortaa"/>
            </a:endParaRPr>
          </a:p>
        </p:txBody>
      </p:sp>
      <p:sp>
        <p:nvSpPr>
          <p:cNvPr id="72" name="Google Shape;72;p13"/>
          <p:cNvSpPr txBox="1">
            <a:spLocks noGrp="1"/>
          </p:cNvSpPr>
          <p:nvPr>
            <p:ph type="subTitle" idx="1"/>
          </p:nvPr>
        </p:nvSpPr>
        <p:spPr>
          <a:xfrm>
            <a:off x="311700" y="2717803"/>
            <a:ext cx="8520600" cy="704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it">
                <a:solidFill>
                  <a:schemeClr val="dk1"/>
                </a:solidFill>
              </a:rPr>
              <a:t>Focus sulla psoriasi</a:t>
            </a:r>
            <a:endParaRPr dirty="0">
              <a:solidFill>
                <a:schemeClr val="dk1"/>
              </a:solidFill>
            </a:endParaRPr>
          </a:p>
        </p:txBody>
      </p:sp>
      <p:sp>
        <p:nvSpPr>
          <p:cNvPr id="73" name="Google Shape;73;p13"/>
          <p:cNvSpPr txBox="1"/>
          <p:nvPr/>
        </p:nvSpPr>
        <p:spPr>
          <a:xfrm>
            <a:off x="1566000" y="4191651"/>
            <a:ext cx="6012000" cy="215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000"/>
              <a:buFont typeface="Arial"/>
              <a:buNone/>
            </a:pPr>
            <a:r>
              <a:rPr lang="it" sz="1000" b="0" i="0" u="none" strike="noStrike" cap="none">
                <a:solidFill>
                  <a:schemeClr val="dk1"/>
                </a:solidFill>
                <a:latin typeface="Arial"/>
                <a:ea typeface="Arial"/>
                <a:cs typeface="Arial"/>
                <a:sym typeface="Arial"/>
              </a:rPr>
              <a:t>Un servizio di aggiornamento scientifico sostenuto da un contributo educazionale non condizionante di</a:t>
            </a:r>
            <a:endParaRPr sz="1000" b="0" i="0" u="none" strike="noStrike" cap="none" dirty="0">
              <a:solidFill>
                <a:schemeClr val="dk1"/>
              </a:solidFill>
              <a:latin typeface="Arial"/>
              <a:ea typeface="Arial"/>
              <a:cs typeface="Arial"/>
              <a:sym typeface="Arial"/>
            </a:endParaRPr>
          </a:p>
        </p:txBody>
      </p:sp>
      <p:pic>
        <p:nvPicPr>
          <p:cNvPr id="74" name="Google Shape;74;p13"/>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4032069" y="4442879"/>
            <a:ext cx="1079863" cy="5905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2</a:t>
            </a:fld>
            <a:endParaRPr dirty="0"/>
          </a:p>
        </p:txBody>
      </p:sp>
      <p:sp>
        <p:nvSpPr>
          <p:cNvPr id="80" name="Google Shape;80;p14"/>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2</a:t>
            </a:fld>
            <a:endParaRPr dirty="0"/>
          </a:p>
        </p:txBody>
      </p:sp>
      <p:sp>
        <p:nvSpPr>
          <p:cNvPr id="81" name="Google Shape;81;p14"/>
          <p:cNvSpPr txBox="1">
            <a:spLocks noGrp="1"/>
          </p:cNvSpPr>
          <p:nvPr>
            <p:ph type="title" idx="4294967295"/>
          </p:nvPr>
        </p:nvSpPr>
        <p:spPr>
          <a:xfrm>
            <a:off x="357815" y="1258959"/>
            <a:ext cx="8472917" cy="839146"/>
          </a:xfrm>
          <a:prstGeom prst="rect">
            <a:avLst/>
          </a:prstGeom>
          <a:noFill/>
          <a:ln>
            <a:noFill/>
          </a:ln>
        </p:spPr>
        <p:txBody>
          <a:bodyPr spcFirstLastPara="1" wrap="square" lIns="91425" tIns="91425" rIns="91425" bIns="91425" anchor="t" anchorCtr="0">
            <a:noAutofit/>
          </a:bodyPr>
          <a:lstStyle/>
          <a:p>
            <a:pPr lvl="0"/>
            <a:r>
              <a:rPr lang="en-US" sz="1600" b="1" dirty="0">
                <a:solidFill>
                  <a:srgbClr val="80296F"/>
                </a:solidFill>
                <a:latin typeface="Comfortaa"/>
                <a:ea typeface="Comfortaa"/>
                <a:cs typeface="Comfortaa"/>
                <a:sym typeface="Comfortaa"/>
              </a:rPr>
              <a:t>Efficacy and safety of JAK inhibitors in the treatment of psoriasis and psoriatic arthritis: a systematic review and meta-analysis</a:t>
            </a:r>
            <a:endParaRPr lang="en-GB" sz="2700" dirty="0">
              <a:latin typeface="Comfortaa"/>
              <a:ea typeface="Comfortaa"/>
              <a:cs typeface="Comfortaa"/>
              <a:sym typeface="Comfortaa"/>
            </a:endParaRPr>
          </a:p>
        </p:txBody>
      </p:sp>
      <p:cxnSp>
        <p:nvCxnSpPr>
          <p:cNvPr id="82" name="Google Shape;82;p14"/>
          <p:cNvCxnSpPr/>
          <p:nvPr/>
        </p:nvCxnSpPr>
        <p:spPr>
          <a:xfrm>
            <a:off x="399025" y="2402908"/>
            <a:ext cx="5088900" cy="0"/>
          </a:xfrm>
          <a:prstGeom prst="straightConnector1">
            <a:avLst/>
          </a:prstGeom>
          <a:noFill/>
          <a:ln w="9525" cap="flat" cmpd="sng">
            <a:solidFill>
              <a:srgbClr val="80296F"/>
            </a:solidFill>
            <a:prstDash val="solid"/>
            <a:round/>
            <a:headEnd type="none" w="sm" len="sm"/>
            <a:tailEnd type="none" w="sm" len="sm"/>
          </a:ln>
        </p:spPr>
      </p:cxnSp>
      <p:sp>
        <p:nvSpPr>
          <p:cNvPr id="83" name="Google Shape;83;p14"/>
          <p:cNvSpPr txBox="1">
            <a:spLocks noGrp="1"/>
          </p:cNvSpPr>
          <p:nvPr>
            <p:ph type="body" idx="4294967295"/>
          </p:nvPr>
        </p:nvSpPr>
        <p:spPr>
          <a:xfrm>
            <a:off x="357816" y="2396073"/>
            <a:ext cx="6484506" cy="738958"/>
          </a:xfrm>
          <a:prstGeom prst="rect">
            <a:avLst/>
          </a:prstGeom>
          <a:noFill/>
          <a:ln>
            <a:noFill/>
          </a:ln>
        </p:spPr>
        <p:txBody>
          <a:bodyPr spcFirstLastPara="1" wrap="square" lIns="91425" tIns="91425" rIns="91425" bIns="91425" anchor="t" anchorCtr="0">
            <a:noAutofit/>
          </a:bodyPr>
          <a:lstStyle/>
          <a:p>
            <a:pPr marL="0" lvl="0" indent="0">
              <a:lnSpc>
                <a:spcPct val="100000"/>
              </a:lnSpc>
              <a:spcAft>
                <a:spcPts val="600"/>
              </a:spcAft>
              <a:buNone/>
            </a:pPr>
            <a:r>
              <a:rPr lang="nn-NO" sz="1200" dirty="0">
                <a:solidFill>
                  <a:schemeClr val="dk1"/>
                </a:solidFill>
                <a:latin typeface="Comfortaa"/>
                <a:ea typeface="Comfortaa"/>
                <a:cs typeface="Comfortaa"/>
                <a:sym typeface="Comfortaa"/>
              </a:rPr>
              <a:t>Samantha Sarabia, Brandan Ranjith, Sahil Koppikar, et al.</a:t>
            </a:r>
          </a:p>
          <a:p>
            <a:pPr marL="0" lvl="0" indent="0">
              <a:lnSpc>
                <a:spcPct val="100000"/>
              </a:lnSpc>
              <a:spcAft>
                <a:spcPts val="600"/>
              </a:spcAft>
              <a:buNone/>
            </a:pPr>
            <a:r>
              <a:rPr lang="nn-NO" sz="1200" dirty="0">
                <a:solidFill>
                  <a:schemeClr val="dk1"/>
                </a:solidFill>
                <a:latin typeface="Comfortaa"/>
                <a:ea typeface="Comfortaa"/>
                <a:cs typeface="Comfortaa"/>
                <a:sym typeface="Comfortaa"/>
              </a:rPr>
              <a:t>BMC Rheumatol. 2022 Sep 27;6(1):71.</a:t>
            </a:r>
          </a:p>
          <a:p>
            <a:pPr marL="0" lvl="0" indent="0">
              <a:lnSpc>
                <a:spcPct val="100000"/>
              </a:lnSpc>
              <a:spcAft>
                <a:spcPts val="600"/>
              </a:spcAft>
              <a:buNone/>
            </a:pPr>
            <a:endParaRPr lang="nn-NO" sz="1200" dirty="0">
              <a:solidFill>
                <a:schemeClr val="dk1"/>
              </a:solidFill>
              <a:latin typeface="Comfortaa"/>
              <a:ea typeface="Comfortaa"/>
              <a:cs typeface="Comfortaa"/>
              <a:sym typeface="Comfortaa"/>
            </a:endParaRPr>
          </a:p>
        </p:txBody>
      </p:sp>
      <p:sp>
        <p:nvSpPr>
          <p:cNvPr id="84" name="Google Shape;84;p14">
            <a:hlinkClick r:id="rId3" action="ppaction://hlinksldjump"/>
          </p:cNvPr>
          <p:cNvSpPr/>
          <p:nvPr/>
        </p:nvSpPr>
        <p:spPr>
          <a:xfrm>
            <a:off x="-2796" y="3045383"/>
            <a:ext cx="2252100" cy="1202700"/>
          </a:xfrm>
          <a:prstGeom prst="rect">
            <a:avLst/>
          </a:prstGeom>
          <a:solidFill>
            <a:schemeClr val="lt1"/>
          </a:solidFill>
          <a:ln>
            <a:noFill/>
          </a:ln>
          <a:effectLst>
            <a:outerShdw blurRad="257175" dist="9525" dir="19560000" algn="bl" rotWithShape="0">
              <a:srgbClr val="80296F">
                <a:alpha val="1372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5" name="Google Shape;85;p14">
            <a:hlinkClick r:id="rId4" action="ppaction://hlinksldjump"/>
          </p:cNvPr>
          <p:cNvSpPr/>
          <p:nvPr/>
        </p:nvSpPr>
        <p:spPr>
          <a:xfrm>
            <a:off x="2293684" y="3045395"/>
            <a:ext cx="2252100" cy="1469400"/>
          </a:xfrm>
          <a:prstGeom prst="rect">
            <a:avLst/>
          </a:prstGeom>
          <a:solidFill>
            <a:schemeClr val="lt1"/>
          </a:solidFill>
          <a:ln>
            <a:noFill/>
          </a:ln>
          <a:effectLst>
            <a:outerShdw blurRad="257175" dist="9525" dir="19560000" algn="bl" rotWithShape="0">
              <a:srgbClr val="80296F">
                <a:alpha val="1372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6" name="Google Shape;86;p14">
            <a:hlinkClick r:id="" action="ppaction://noaction"/>
          </p:cNvPr>
          <p:cNvSpPr/>
          <p:nvPr/>
        </p:nvSpPr>
        <p:spPr>
          <a:xfrm>
            <a:off x="4590222" y="3045395"/>
            <a:ext cx="2252100" cy="1315200"/>
          </a:xfrm>
          <a:prstGeom prst="rect">
            <a:avLst/>
          </a:prstGeom>
          <a:solidFill>
            <a:schemeClr val="lt1"/>
          </a:solidFill>
          <a:ln>
            <a:noFill/>
          </a:ln>
          <a:effectLst>
            <a:outerShdw blurRad="257175" dist="9525" dir="19560000" algn="bl" rotWithShape="0">
              <a:srgbClr val="80296F">
                <a:alpha val="1372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7" name="Google Shape;87;p14">
            <a:hlinkClick r:id="" action="ppaction://noaction"/>
          </p:cNvPr>
          <p:cNvSpPr/>
          <p:nvPr/>
        </p:nvSpPr>
        <p:spPr>
          <a:xfrm>
            <a:off x="6902504" y="3045395"/>
            <a:ext cx="2252100" cy="1315200"/>
          </a:xfrm>
          <a:prstGeom prst="rect">
            <a:avLst/>
          </a:prstGeom>
          <a:solidFill>
            <a:schemeClr val="lt1"/>
          </a:solidFill>
          <a:ln>
            <a:noFill/>
          </a:ln>
          <a:effectLst>
            <a:outerShdw blurRad="257175" dist="9525" dir="19560000" algn="bl" rotWithShape="0">
              <a:srgbClr val="80296F">
                <a:alpha val="1372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pic>
        <p:nvPicPr>
          <p:cNvPr id="88" name="Google Shape;88;p14">
            <a:hlinkClick r:id="rId3" action="ppaction://hlinksldjump"/>
          </p:cNvPr>
          <p:cNvPicPr preferRelativeResize="0"/>
          <p:nvPr/>
        </p:nvPicPr>
        <p:blipFill rotWithShape="1">
          <a:blip r:embed="rId5" cstate="screen">
            <a:alphaModFix/>
            <a:extLst>
              <a:ext uri="{28A0092B-C50C-407E-A947-70E740481C1C}">
                <a14:useLocalDpi xmlns:a14="http://schemas.microsoft.com/office/drawing/2010/main"/>
              </a:ext>
            </a:extLst>
          </a:blip>
          <a:srcRect/>
          <a:stretch/>
        </p:blipFill>
        <p:spPr>
          <a:xfrm>
            <a:off x="664898" y="3229181"/>
            <a:ext cx="879805" cy="871219"/>
          </a:xfrm>
          <a:prstGeom prst="rect">
            <a:avLst/>
          </a:prstGeom>
          <a:noFill/>
          <a:ln>
            <a:noFill/>
          </a:ln>
        </p:spPr>
      </p:pic>
      <p:pic>
        <p:nvPicPr>
          <p:cNvPr id="89" name="Google Shape;89;p14">
            <a:hlinkClick r:id="rId4" action="ppaction://hlinksldjump"/>
          </p:cNvPr>
          <p:cNvPicPr preferRelativeResize="0"/>
          <p:nvPr/>
        </p:nvPicPr>
        <p:blipFill rotWithShape="1">
          <a:blip r:embed="rId6" cstate="screen">
            <a:alphaModFix/>
            <a:extLst>
              <a:ext uri="{28A0092B-C50C-407E-A947-70E740481C1C}">
                <a14:useLocalDpi xmlns:a14="http://schemas.microsoft.com/office/drawing/2010/main"/>
              </a:ext>
            </a:extLst>
          </a:blip>
          <a:srcRect/>
          <a:stretch/>
        </p:blipFill>
        <p:spPr>
          <a:xfrm>
            <a:off x="2904675" y="3099957"/>
            <a:ext cx="1013239" cy="1003379"/>
          </a:xfrm>
          <a:prstGeom prst="rect">
            <a:avLst/>
          </a:prstGeom>
          <a:noFill/>
          <a:ln>
            <a:noFill/>
          </a:ln>
        </p:spPr>
      </p:pic>
      <p:pic>
        <p:nvPicPr>
          <p:cNvPr id="90" name="Google Shape;90;p14">
            <a:hlinkClick r:id="" action="ppaction://noaction"/>
          </p:cNvPr>
          <p:cNvPicPr preferRelativeResize="0"/>
          <p:nvPr/>
        </p:nvPicPr>
        <p:blipFill rotWithShape="1">
          <a:blip r:embed="rId7" cstate="screen">
            <a:alphaModFix/>
            <a:extLst>
              <a:ext uri="{28A0092B-C50C-407E-A947-70E740481C1C}">
                <a14:useLocalDpi xmlns:a14="http://schemas.microsoft.com/office/drawing/2010/main"/>
              </a:ext>
            </a:extLst>
          </a:blip>
          <a:srcRect/>
          <a:stretch/>
        </p:blipFill>
        <p:spPr>
          <a:xfrm>
            <a:off x="5418217" y="3227694"/>
            <a:ext cx="808613" cy="800767"/>
          </a:xfrm>
          <a:prstGeom prst="rect">
            <a:avLst/>
          </a:prstGeom>
          <a:noFill/>
          <a:ln>
            <a:noFill/>
          </a:ln>
        </p:spPr>
      </p:pic>
      <p:pic>
        <p:nvPicPr>
          <p:cNvPr id="91" name="Google Shape;91;p14">
            <a:hlinkClick r:id="" action="ppaction://noaction"/>
          </p:cNvPr>
          <p:cNvPicPr preferRelativeResize="0"/>
          <p:nvPr/>
        </p:nvPicPr>
        <p:blipFill rotWithShape="1">
          <a:blip r:embed="rId8" cstate="screen">
            <a:alphaModFix/>
            <a:extLst>
              <a:ext uri="{28A0092B-C50C-407E-A947-70E740481C1C}">
                <a14:useLocalDpi xmlns:a14="http://schemas.microsoft.com/office/drawing/2010/main"/>
              </a:ext>
            </a:extLst>
          </a:blip>
          <a:srcRect t="-4833"/>
          <a:stretch/>
        </p:blipFill>
        <p:spPr>
          <a:xfrm>
            <a:off x="7588596" y="3211128"/>
            <a:ext cx="879805" cy="871222"/>
          </a:xfrm>
          <a:prstGeom prst="rect">
            <a:avLst/>
          </a:prstGeom>
          <a:noFill/>
          <a:ln>
            <a:noFill/>
          </a:ln>
        </p:spPr>
      </p:pic>
      <p:sp>
        <p:nvSpPr>
          <p:cNvPr id="92" name="Google Shape;92;p14">
            <a:hlinkClick r:id="rId3" action="ppaction://hlinksldjump"/>
          </p:cNvPr>
          <p:cNvSpPr/>
          <p:nvPr/>
        </p:nvSpPr>
        <p:spPr>
          <a:xfrm>
            <a:off x="-18600" y="4213786"/>
            <a:ext cx="2268000" cy="393600"/>
          </a:xfrm>
          <a:prstGeom prst="rect">
            <a:avLst/>
          </a:prstGeom>
          <a:solidFill>
            <a:srgbClr val="F1E5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93" name="Google Shape;93;p14"/>
          <p:cNvSpPr txBox="1"/>
          <p:nvPr/>
        </p:nvSpPr>
        <p:spPr>
          <a:xfrm>
            <a:off x="286395" y="4385060"/>
            <a:ext cx="1636800" cy="2046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1100"/>
              <a:buFont typeface="Arial"/>
              <a:buNone/>
            </a:pPr>
            <a:r>
              <a:rPr lang="it" sz="1200" b="1" i="0" u="none" strike="noStrike" cap="none">
                <a:solidFill>
                  <a:srgbClr val="80296F"/>
                </a:solidFill>
                <a:latin typeface="Comfortaa"/>
                <a:ea typeface="Comfortaa"/>
                <a:cs typeface="Comfortaa"/>
                <a:sym typeface="Comfortaa"/>
              </a:rPr>
              <a:t>Messaggi chiave</a:t>
            </a:r>
            <a:endParaRPr sz="1200" b="1" i="0" u="none" strike="noStrike" cap="none" dirty="0">
              <a:solidFill>
                <a:srgbClr val="80296F"/>
              </a:solidFill>
              <a:latin typeface="Comfortaa"/>
              <a:ea typeface="Comfortaa"/>
              <a:cs typeface="Comfortaa"/>
              <a:sym typeface="Comfortaa"/>
            </a:endParaRPr>
          </a:p>
          <a:p>
            <a:pPr marL="0" marR="0" lvl="0" indent="0" algn="l" rtl="0">
              <a:lnSpc>
                <a:spcPct val="100000"/>
              </a:lnSpc>
              <a:spcBef>
                <a:spcPts val="0"/>
              </a:spcBef>
              <a:spcAft>
                <a:spcPts val="0"/>
              </a:spcAft>
              <a:buClr>
                <a:srgbClr val="000000"/>
              </a:buClr>
              <a:buSzPts val="600"/>
              <a:buFont typeface="Arial"/>
              <a:buNone/>
            </a:pPr>
            <a:endParaRPr sz="600" b="0" i="0" u="none" strike="noStrike" cap="none" dirty="0">
              <a:solidFill>
                <a:srgbClr val="000000"/>
              </a:solidFill>
              <a:latin typeface="Arial"/>
              <a:ea typeface="Arial"/>
              <a:cs typeface="Arial"/>
              <a:sym typeface="Arial"/>
            </a:endParaRPr>
          </a:p>
        </p:txBody>
      </p:sp>
      <p:sp>
        <p:nvSpPr>
          <p:cNvPr id="94" name="Google Shape;94;p14"/>
          <p:cNvSpPr/>
          <p:nvPr/>
        </p:nvSpPr>
        <p:spPr>
          <a:xfrm>
            <a:off x="2285833" y="4213786"/>
            <a:ext cx="2268000" cy="393600"/>
          </a:xfrm>
          <a:prstGeom prst="rect">
            <a:avLst/>
          </a:prstGeom>
          <a:solidFill>
            <a:srgbClr val="F1E5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95" name="Google Shape;95;p14"/>
          <p:cNvSpPr txBox="1"/>
          <p:nvPr/>
        </p:nvSpPr>
        <p:spPr>
          <a:xfrm>
            <a:off x="2293684" y="4276185"/>
            <a:ext cx="2252100" cy="2688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it" sz="1200" b="1" i="0" u="none" strike="noStrike" cap="none">
                <a:solidFill>
                  <a:srgbClr val="80296F"/>
                </a:solidFill>
                <a:latin typeface="Comfortaa"/>
                <a:ea typeface="Comfortaa"/>
                <a:cs typeface="Comfortaa"/>
                <a:sym typeface="Comfortaa"/>
              </a:rPr>
              <a:t>Background &amp; methods</a:t>
            </a:r>
            <a:endParaRPr sz="600" b="1" i="0" u="none" strike="noStrike" cap="none" dirty="0">
              <a:solidFill>
                <a:srgbClr val="80296F"/>
              </a:solidFill>
              <a:latin typeface="Comfortaa"/>
              <a:ea typeface="Comfortaa"/>
              <a:cs typeface="Comfortaa"/>
              <a:sym typeface="Comfortaa"/>
            </a:endParaRPr>
          </a:p>
        </p:txBody>
      </p:sp>
      <p:sp>
        <p:nvSpPr>
          <p:cNvPr id="96" name="Google Shape;96;p14"/>
          <p:cNvSpPr/>
          <p:nvPr/>
        </p:nvSpPr>
        <p:spPr>
          <a:xfrm>
            <a:off x="4590215" y="4213786"/>
            <a:ext cx="2268000" cy="393600"/>
          </a:xfrm>
          <a:prstGeom prst="rect">
            <a:avLst/>
          </a:prstGeom>
          <a:solidFill>
            <a:srgbClr val="F1E5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97" name="Google Shape;97;p14"/>
          <p:cNvSpPr txBox="1"/>
          <p:nvPr/>
        </p:nvSpPr>
        <p:spPr>
          <a:xfrm>
            <a:off x="4598067" y="4276185"/>
            <a:ext cx="2252100" cy="2688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it" sz="1200" b="1" i="0" u="none" strike="noStrike" cap="none">
                <a:solidFill>
                  <a:srgbClr val="80296F"/>
                </a:solidFill>
                <a:latin typeface="Comfortaa"/>
                <a:ea typeface="Comfortaa"/>
                <a:cs typeface="Comfortaa"/>
                <a:sym typeface="Comfortaa"/>
              </a:rPr>
              <a:t>Results</a:t>
            </a:r>
            <a:endParaRPr sz="600" b="1" i="0" u="none" strike="noStrike" cap="none" dirty="0">
              <a:solidFill>
                <a:srgbClr val="80296F"/>
              </a:solidFill>
              <a:latin typeface="Comfortaa"/>
              <a:ea typeface="Comfortaa"/>
              <a:cs typeface="Comfortaa"/>
              <a:sym typeface="Comfortaa"/>
            </a:endParaRPr>
          </a:p>
        </p:txBody>
      </p:sp>
      <p:sp>
        <p:nvSpPr>
          <p:cNvPr id="98" name="Google Shape;98;p14"/>
          <p:cNvSpPr/>
          <p:nvPr/>
        </p:nvSpPr>
        <p:spPr>
          <a:xfrm>
            <a:off x="6894598" y="4213786"/>
            <a:ext cx="2268000" cy="393600"/>
          </a:xfrm>
          <a:prstGeom prst="rect">
            <a:avLst/>
          </a:prstGeom>
          <a:solidFill>
            <a:srgbClr val="F1E5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99" name="Google Shape;99;p14"/>
          <p:cNvSpPr txBox="1"/>
          <p:nvPr/>
        </p:nvSpPr>
        <p:spPr>
          <a:xfrm>
            <a:off x="6902449" y="4276185"/>
            <a:ext cx="2252100" cy="2688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it" sz="1200" b="1" i="0" u="none" strike="noStrike" cap="none">
                <a:solidFill>
                  <a:srgbClr val="80296F"/>
                </a:solidFill>
                <a:latin typeface="Comfortaa"/>
                <a:ea typeface="Comfortaa"/>
                <a:cs typeface="Comfortaa"/>
                <a:sym typeface="Comfortaa"/>
              </a:rPr>
              <a:t>Conclusions</a:t>
            </a:r>
            <a:endParaRPr sz="600" b="1" i="0" u="none" strike="noStrike" cap="none" dirty="0">
              <a:solidFill>
                <a:srgbClr val="80296F"/>
              </a:solidFill>
              <a:latin typeface="Comfortaa"/>
              <a:ea typeface="Comfortaa"/>
              <a:cs typeface="Comfortaa"/>
              <a:sym typeface="Comforta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it" dirty="0"/>
              <a:t>Messaggi chiave</a:t>
            </a:r>
            <a:endParaRPr dirty="0"/>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3</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3</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pic>
        <p:nvPicPr>
          <p:cNvPr id="108" name="Google Shape;108;p15"/>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79575" y="2171325"/>
            <a:ext cx="1131750" cy="1131725"/>
          </a:xfrm>
          <a:prstGeom prst="rect">
            <a:avLst/>
          </a:prstGeom>
          <a:noFill/>
          <a:ln>
            <a:noFill/>
          </a:ln>
          <a:effectLst>
            <a:reflection stA="35000" endPos="31000" fadeDir="5400012" sy="-100000" algn="bl" rotWithShape="0"/>
          </a:effectLst>
        </p:spPr>
      </p:pic>
      <p:sp>
        <p:nvSpPr>
          <p:cNvPr id="109" name="Google Shape;109;p15"/>
          <p:cNvSpPr txBox="1"/>
          <p:nvPr/>
        </p:nvSpPr>
        <p:spPr>
          <a:xfrm>
            <a:off x="1705211" y="1434464"/>
            <a:ext cx="6355055" cy="3086735"/>
          </a:xfrm>
          <a:prstGeom prst="rect">
            <a:avLst/>
          </a:prstGeom>
          <a:noFill/>
          <a:ln>
            <a:noFill/>
          </a:ln>
        </p:spPr>
        <p:txBody>
          <a:bodyPr spcFirstLastPara="1" wrap="square" lIns="91425" tIns="91425" rIns="91425" bIns="91425" anchor="t" anchorCtr="0">
            <a:noAutofit/>
          </a:bodyPr>
          <a:lstStyle/>
          <a:p>
            <a:pPr marL="457200" lvl="0" indent="-304800">
              <a:lnSpc>
                <a:spcPct val="150000"/>
              </a:lnSpc>
              <a:buClr>
                <a:srgbClr val="80296F"/>
              </a:buClr>
              <a:buSzPts val="1600"/>
              <a:buFont typeface="Arial"/>
              <a:buChar char="●"/>
            </a:pPr>
            <a:r>
              <a:rPr lang="it-IT" sz="1200" dirty="0">
                <a:solidFill>
                  <a:srgbClr val="434343"/>
                </a:solidFill>
              </a:rPr>
              <a:t>La presente metanalisi ha valutato l’efficacia e la sicurezza di vari JAK inibitori per il trattamento della psoriasi e dell’artrite psoriasica. Sono stati inclusi 5 trial clinici randomizzati senza studi osservazionali.</a:t>
            </a:r>
          </a:p>
          <a:p>
            <a:pPr marL="457200" lvl="0" indent="-304800">
              <a:lnSpc>
                <a:spcPct val="150000"/>
              </a:lnSpc>
              <a:buClr>
                <a:srgbClr val="80296F"/>
              </a:buClr>
              <a:buSzPts val="1600"/>
              <a:buFont typeface="Arial"/>
              <a:buChar char="●"/>
            </a:pPr>
            <a:r>
              <a:rPr lang="it-IT" sz="1200" dirty="0">
                <a:solidFill>
                  <a:srgbClr val="434343"/>
                </a:solidFill>
              </a:rPr>
              <a:t>I JAK inibitori si dimostrano promettenti come trattamento sicuro della psoriasi moderata-severa e dell’artrite psoriasica.</a:t>
            </a:r>
          </a:p>
          <a:p>
            <a:pPr marL="457200" lvl="0" indent="-304800">
              <a:lnSpc>
                <a:spcPct val="150000"/>
              </a:lnSpc>
              <a:buClr>
                <a:srgbClr val="80296F"/>
              </a:buClr>
              <a:buSzPts val="1600"/>
              <a:buFont typeface="Arial"/>
              <a:buChar char="●"/>
            </a:pPr>
            <a:endParaRPr lang="it-IT" sz="1200" dirty="0">
              <a:solidFill>
                <a:srgbClr val="434343"/>
              </a:solidFill>
            </a:endParaRPr>
          </a:p>
          <a:p>
            <a:pPr marL="457200" marR="0" lvl="0" indent="-304800" algn="l" rtl="0">
              <a:lnSpc>
                <a:spcPct val="150000"/>
              </a:lnSpc>
              <a:spcBef>
                <a:spcPts val="0"/>
              </a:spcBef>
              <a:spcAft>
                <a:spcPts val="0"/>
              </a:spcAft>
              <a:buClr>
                <a:srgbClr val="80296F"/>
              </a:buClr>
              <a:buSzPts val="1600"/>
              <a:buFont typeface="Arial"/>
              <a:buChar char="●"/>
            </a:pPr>
            <a:endParaRPr lang="it-IT" sz="1200" b="0" i="0" u="none" strike="noStrike" cap="none" dirty="0">
              <a:solidFill>
                <a:srgbClr val="434343"/>
              </a:solidFill>
              <a:latin typeface="Arial"/>
              <a:ea typeface="Arial"/>
              <a:cs typeface="Arial"/>
              <a:sym typeface="Arial"/>
            </a:endParaRPr>
          </a:p>
        </p:txBody>
      </p:sp>
    </p:spTree>
    <p:extLst>
      <p:ext uri="{BB962C8B-B14F-4D97-AF65-F5344CB8AC3E}">
        <p14:creationId xmlns:p14="http://schemas.microsoft.com/office/powerpoint/2010/main" val="3294115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it-IT" dirty="0"/>
              <a:t>Background</a:t>
            </a:r>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4</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4</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pic>
        <p:nvPicPr>
          <p:cNvPr id="108" name="Google Shape;108;p15"/>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79575" y="2171325"/>
            <a:ext cx="1131750" cy="1131725"/>
          </a:xfrm>
          <a:prstGeom prst="rect">
            <a:avLst/>
          </a:prstGeom>
          <a:noFill/>
          <a:ln>
            <a:noFill/>
          </a:ln>
          <a:effectLst>
            <a:reflection stA="35000" endPos="31000" fadeDir="5400012" sy="-100000" algn="bl" rotWithShape="0"/>
          </a:effectLst>
        </p:spPr>
      </p:pic>
      <p:sp>
        <p:nvSpPr>
          <p:cNvPr id="109" name="Google Shape;109;p15"/>
          <p:cNvSpPr txBox="1"/>
          <p:nvPr/>
        </p:nvSpPr>
        <p:spPr>
          <a:xfrm>
            <a:off x="1705211" y="1477617"/>
            <a:ext cx="6922322" cy="3035116"/>
          </a:xfrm>
          <a:prstGeom prst="rect">
            <a:avLst/>
          </a:prstGeom>
          <a:noFill/>
          <a:ln>
            <a:noFill/>
          </a:ln>
        </p:spPr>
        <p:txBody>
          <a:bodyPr spcFirstLastPara="1" wrap="square" lIns="91425" tIns="91425" rIns="91425" bIns="91425" anchor="t" anchorCtr="0">
            <a:noAutofit/>
          </a:bodyPr>
          <a:lstStyle/>
          <a:p>
            <a:pPr marL="457200" lvl="0" indent="-304800">
              <a:lnSpc>
                <a:spcPct val="150000"/>
              </a:lnSpc>
              <a:buClr>
                <a:srgbClr val="80296F"/>
              </a:buClr>
              <a:buSzPts val="1600"/>
              <a:buFont typeface="Arial"/>
              <a:buChar char="●"/>
            </a:pPr>
            <a:r>
              <a:rPr lang="en-US" sz="1200" b="0" i="0" u="none" strike="noStrike" cap="none" dirty="0">
                <a:solidFill>
                  <a:srgbClr val="434343"/>
                </a:solidFill>
                <a:latin typeface="Arial"/>
                <a:ea typeface="Arial"/>
                <a:cs typeface="Arial"/>
                <a:sym typeface="Arial"/>
              </a:rPr>
              <a:t>JAK inhibitors are a relatively new class of medications that may be useful in the treatment of moderate-to-severe psoriasis and psoriatic arthritis (PsA). The objective of this study was to determine the efficacy of several JAK inhibitors in treating psoriasis and PsA and examine safety concerns.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r>
              <a:rPr lang="it-IT" dirty="0"/>
              <a:t>Methods</a:t>
            </a:r>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5</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5</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pic>
        <p:nvPicPr>
          <p:cNvPr id="108" name="Google Shape;108;p15"/>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79575" y="2171325"/>
            <a:ext cx="1131750" cy="1131725"/>
          </a:xfrm>
          <a:prstGeom prst="rect">
            <a:avLst/>
          </a:prstGeom>
          <a:noFill/>
          <a:ln>
            <a:noFill/>
          </a:ln>
          <a:effectLst>
            <a:reflection stA="35000" endPos="31000" fadeDir="5400012" sy="-100000" algn="bl" rotWithShape="0"/>
          </a:effectLst>
        </p:spPr>
      </p:pic>
      <p:sp>
        <p:nvSpPr>
          <p:cNvPr id="109" name="Google Shape;109;p15"/>
          <p:cNvSpPr txBox="1"/>
          <p:nvPr/>
        </p:nvSpPr>
        <p:spPr>
          <a:xfrm>
            <a:off x="1705211" y="1477617"/>
            <a:ext cx="6922322" cy="3035116"/>
          </a:xfrm>
          <a:prstGeom prst="rect">
            <a:avLst/>
          </a:prstGeom>
          <a:noFill/>
          <a:ln>
            <a:noFill/>
          </a:ln>
        </p:spPr>
        <p:txBody>
          <a:bodyPr spcFirstLastPara="1" wrap="square" lIns="91425" tIns="91425" rIns="91425" bIns="91425" anchor="t" anchorCtr="0">
            <a:noAutofit/>
          </a:bodyPr>
          <a:lstStyle/>
          <a:p>
            <a:pPr marL="457200" lvl="0" indent="-304800">
              <a:lnSpc>
                <a:spcPct val="150000"/>
              </a:lnSpc>
              <a:buClr>
                <a:srgbClr val="80296F"/>
              </a:buClr>
              <a:buSzPts val="1600"/>
              <a:buFont typeface="Arial"/>
              <a:buChar char="●"/>
            </a:pPr>
            <a:r>
              <a:rPr lang="en-US" sz="1200" b="0" i="0" u="none" strike="noStrike" cap="none" dirty="0">
                <a:solidFill>
                  <a:srgbClr val="434343"/>
                </a:solidFill>
                <a:latin typeface="Arial"/>
                <a:ea typeface="Arial"/>
                <a:cs typeface="Arial"/>
                <a:sym typeface="Arial"/>
              </a:rPr>
              <a:t>MEDLINE, Cochrane and EMBASE were searched for randomized controlled trials and observational studies comparing any JAK inhibitor to placebo. The primary outcomes were a 75% improvement in the Psoriasis Area and Severity Index (PASI75) and a 20% improvement in the American College of Rheumatology composite score (ACR20). A secondary outcome was the proportion of patients achieving a "0" or "1" on the static Physician Global Assessment scale. Odds ratios were used to compare the proportion of patients reaching these targets in the max dose intervention group vs. the placebo group. A random effects model was used to account for heterogeneity.</a:t>
            </a:r>
            <a:endParaRPr lang="it-IT" sz="1200" b="0" i="0" u="none" strike="noStrike" cap="none" dirty="0">
              <a:solidFill>
                <a:srgbClr val="434343"/>
              </a:solidFill>
              <a:latin typeface="Arial"/>
              <a:ea typeface="Arial"/>
              <a:cs typeface="Arial"/>
              <a:sym typeface="Arial"/>
            </a:endParaRPr>
          </a:p>
        </p:txBody>
      </p:sp>
    </p:spTree>
    <p:extLst>
      <p:ext uri="{BB962C8B-B14F-4D97-AF65-F5344CB8AC3E}">
        <p14:creationId xmlns:p14="http://schemas.microsoft.com/office/powerpoint/2010/main" val="1488433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it-IT" dirty="0"/>
              <a:t>Results</a:t>
            </a:r>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6</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6</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pic>
        <p:nvPicPr>
          <p:cNvPr id="108" name="Google Shape;108;p15"/>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79575" y="2171325"/>
            <a:ext cx="1131750" cy="1131725"/>
          </a:xfrm>
          <a:prstGeom prst="rect">
            <a:avLst/>
          </a:prstGeom>
          <a:noFill/>
          <a:ln>
            <a:noFill/>
          </a:ln>
          <a:effectLst>
            <a:reflection stA="35000" endPos="31000" fadeDir="5400012" sy="-100000" algn="bl" rotWithShape="0"/>
          </a:effectLst>
        </p:spPr>
      </p:pic>
      <p:sp>
        <p:nvSpPr>
          <p:cNvPr id="109" name="Google Shape;109;p15"/>
          <p:cNvSpPr txBox="1"/>
          <p:nvPr/>
        </p:nvSpPr>
        <p:spPr>
          <a:xfrm>
            <a:off x="1744968" y="1312394"/>
            <a:ext cx="6922322" cy="3035116"/>
          </a:xfrm>
          <a:prstGeom prst="rect">
            <a:avLst/>
          </a:prstGeom>
          <a:noFill/>
          <a:ln>
            <a:noFill/>
          </a:ln>
        </p:spPr>
        <p:txBody>
          <a:bodyPr spcFirstLastPara="1" wrap="square" lIns="91425" tIns="91425" rIns="91425" bIns="91425" anchor="t" anchorCtr="0">
            <a:noAutofit/>
          </a:bodyPr>
          <a:lstStyle/>
          <a:p>
            <a:pPr marL="457200" lvl="0" indent="-304800">
              <a:lnSpc>
                <a:spcPct val="150000"/>
              </a:lnSpc>
              <a:buClr>
                <a:srgbClr val="80296F"/>
              </a:buClr>
              <a:buSzPts val="1600"/>
              <a:buFont typeface="Arial"/>
              <a:buChar char="●"/>
            </a:pPr>
            <a:r>
              <a:rPr lang="en-US" sz="1200" b="0" i="0" u="none" strike="noStrike" cap="none" dirty="0">
                <a:solidFill>
                  <a:srgbClr val="434343"/>
                </a:solidFill>
                <a:latin typeface="Arial"/>
                <a:ea typeface="Arial"/>
                <a:cs typeface="Arial"/>
                <a:sym typeface="Arial"/>
              </a:rPr>
              <a:t>In total, 15 RCTs were included in the study and no observational studies. This encompassed 6757 patients in total. When the results were combined, the calculated odds ratio for PASI75 amongst tofacitinib vs. placebo was OR 14.35 [95%CI 7.65, 26.90], for PASI75 amongst non-tofacitinib JAK inhibitors vs. placebo it was OR 6.42 [95%CI 4.89, 8.43], for ACR20 amongst all JAK inhibitors versus placebo was OR 5.87 [95%CI 4.39, 7.85]. There was no significant difference in prevalence of serious adverse events between intervention and control in any of these studies.</a:t>
            </a:r>
            <a:endParaRPr lang="en-GB" sz="1200" b="0" i="0" u="none" strike="noStrike" cap="none" dirty="0">
              <a:solidFill>
                <a:srgbClr val="434343"/>
              </a:solidFill>
              <a:latin typeface="Arial"/>
              <a:ea typeface="Arial"/>
              <a:cs typeface="Arial"/>
              <a:sym typeface="Arial"/>
            </a:endParaRPr>
          </a:p>
        </p:txBody>
      </p:sp>
    </p:spTree>
    <p:extLst>
      <p:ext uri="{BB962C8B-B14F-4D97-AF65-F5344CB8AC3E}">
        <p14:creationId xmlns:p14="http://schemas.microsoft.com/office/powerpoint/2010/main" val="2075435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it-IT" dirty="0" err="1"/>
              <a:t>Conclusions</a:t>
            </a:r>
            <a:endParaRPr lang="it-IT" dirty="0"/>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7</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7</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pic>
        <p:nvPicPr>
          <p:cNvPr id="108" name="Google Shape;108;p15"/>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79575" y="2171325"/>
            <a:ext cx="1131750" cy="1131725"/>
          </a:xfrm>
          <a:prstGeom prst="rect">
            <a:avLst/>
          </a:prstGeom>
          <a:noFill/>
          <a:ln>
            <a:noFill/>
          </a:ln>
          <a:effectLst>
            <a:reflection stA="35000" endPos="31000" fadeDir="5400012" sy="-100000" algn="bl" rotWithShape="0"/>
          </a:effectLst>
        </p:spPr>
      </p:pic>
      <p:sp>
        <p:nvSpPr>
          <p:cNvPr id="109" name="Google Shape;109;p15"/>
          <p:cNvSpPr txBox="1"/>
          <p:nvPr/>
        </p:nvSpPr>
        <p:spPr>
          <a:xfrm>
            <a:off x="1744968" y="1312394"/>
            <a:ext cx="6922322" cy="3035116"/>
          </a:xfrm>
          <a:prstGeom prst="rect">
            <a:avLst/>
          </a:prstGeom>
          <a:noFill/>
          <a:ln>
            <a:noFill/>
          </a:ln>
        </p:spPr>
        <p:txBody>
          <a:bodyPr spcFirstLastPara="1" wrap="square" lIns="91425" tIns="91425" rIns="91425" bIns="91425" anchor="t" anchorCtr="0">
            <a:noAutofit/>
          </a:bodyPr>
          <a:lstStyle/>
          <a:p>
            <a:pPr marL="457200" lvl="0" indent="-304800">
              <a:lnSpc>
                <a:spcPct val="150000"/>
              </a:lnSpc>
              <a:buClr>
                <a:srgbClr val="80296F"/>
              </a:buClr>
              <a:buSzPts val="1600"/>
              <a:buFont typeface="Arial"/>
              <a:buChar char="●"/>
            </a:pPr>
            <a:r>
              <a:rPr lang="en-US" sz="1200" b="0" i="0" u="none" strike="noStrike" cap="none" dirty="0">
                <a:solidFill>
                  <a:srgbClr val="434343"/>
                </a:solidFill>
                <a:latin typeface="Arial"/>
                <a:ea typeface="Arial"/>
                <a:cs typeface="Arial"/>
                <a:sym typeface="Arial"/>
              </a:rPr>
              <a:t>JAK inhibitors show promise for safely treating moderate-to-severe psoriasis and psoriatic arthritis.</a:t>
            </a:r>
            <a:endParaRPr lang="en-GB" sz="1200" b="0" i="0" u="none" strike="noStrike" cap="none" dirty="0">
              <a:solidFill>
                <a:srgbClr val="434343"/>
              </a:solidFill>
              <a:latin typeface="Arial"/>
              <a:ea typeface="Arial"/>
              <a:cs typeface="Arial"/>
              <a:sym typeface="Arial"/>
            </a:endParaRPr>
          </a:p>
        </p:txBody>
      </p:sp>
    </p:spTree>
    <p:extLst>
      <p:ext uri="{BB962C8B-B14F-4D97-AF65-F5344CB8AC3E}">
        <p14:creationId xmlns:p14="http://schemas.microsoft.com/office/powerpoint/2010/main" val="3877132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cstate="screen">
            <a:alphaModFix/>
            <a:extLst>
              <a:ext uri="{28A0092B-C50C-407E-A947-70E740481C1C}">
                <a14:useLocalDpi xmlns:a14="http://schemas.microsoft.com/office/drawing/2010/main"/>
              </a:ext>
            </a:extLst>
          </a:blip>
          <a:stretch>
            <a:fillRect/>
          </a:stretch>
        </a:blipFill>
        <a:effectLst/>
      </p:bgPr>
    </p:bg>
    <p:spTree>
      <p:nvGrpSpPr>
        <p:cNvPr id="1" name="Shape 156"/>
        <p:cNvGrpSpPr/>
        <p:nvPr/>
      </p:nvGrpSpPr>
      <p:grpSpPr>
        <a:xfrm>
          <a:off x="0" y="0"/>
          <a:ext cx="0" cy="0"/>
          <a:chOff x="0" y="0"/>
          <a:chExt cx="0" cy="0"/>
        </a:xfrm>
      </p:grpSpPr>
      <p:sp>
        <p:nvSpPr>
          <p:cNvPr id="157" name="Google Shape;157;p20"/>
          <p:cNvSpPr txBox="1"/>
          <p:nvPr/>
        </p:nvSpPr>
        <p:spPr>
          <a:xfrm>
            <a:off x="1566000" y="4191651"/>
            <a:ext cx="6012000" cy="215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000"/>
              <a:buFont typeface="Arial"/>
              <a:buNone/>
            </a:pPr>
            <a:r>
              <a:rPr lang="it" sz="1000" b="0" i="0" u="none" strike="noStrike" cap="none">
                <a:solidFill>
                  <a:schemeClr val="dk1"/>
                </a:solidFill>
                <a:latin typeface="Arial"/>
                <a:ea typeface="Arial"/>
                <a:cs typeface="Arial"/>
                <a:sym typeface="Arial"/>
              </a:rPr>
              <a:t>Un servizio di aggiornamento scientifico sostenuto da un contributo educazionale non condizionante di</a:t>
            </a:r>
            <a:endParaRPr sz="1000" b="0" i="0" u="none" strike="noStrike" cap="none" dirty="0">
              <a:solidFill>
                <a:schemeClr val="dk1"/>
              </a:solidFill>
              <a:latin typeface="Arial"/>
              <a:ea typeface="Arial"/>
              <a:cs typeface="Arial"/>
              <a:sym typeface="Arial"/>
            </a:endParaRPr>
          </a:p>
        </p:txBody>
      </p:sp>
      <p:pic>
        <p:nvPicPr>
          <p:cNvPr id="158" name="Google Shape;158;p20"/>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4032069" y="4442879"/>
            <a:ext cx="1079863" cy="590550"/>
          </a:xfrm>
          <a:prstGeom prst="rect">
            <a:avLst/>
          </a:prstGeom>
          <a:noFill/>
          <a:ln>
            <a:noFill/>
          </a:ln>
        </p:spPr>
      </p:pic>
      <p:sp>
        <p:nvSpPr>
          <p:cNvPr id="159" name="Google Shape;159;p20"/>
          <p:cNvSpPr txBox="1">
            <a:spLocks noGrp="1"/>
          </p:cNvSpPr>
          <p:nvPr>
            <p:ph type="ctrTitle"/>
          </p:nvPr>
        </p:nvSpPr>
        <p:spPr>
          <a:xfrm>
            <a:off x="311700" y="1168552"/>
            <a:ext cx="8520600" cy="14709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it" b="1">
                <a:solidFill>
                  <a:srgbClr val="80296F"/>
                </a:solidFill>
                <a:latin typeface="Comfortaa"/>
                <a:ea typeface="Comfortaa"/>
                <a:cs typeface="Comfortaa"/>
                <a:sym typeface="Comfortaa"/>
              </a:rPr>
              <a:t>INFODERMATOLOGY SUMMARIES</a:t>
            </a:r>
            <a:endParaRPr b="1" dirty="0">
              <a:solidFill>
                <a:srgbClr val="80296F"/>
              </a:solidFill>
              <a:latin typeface="Comfortaa"/>
              <a:ea typeface="Comfortaa"/>
              <a:cs typeface="Comfortaa"/>
              <a:sym typeface="Comfortaa"/>
            </a:endParaRPr>
          </a:p>
        </p:txBody>
      </p:sp>
      <p:sp>
        <p:nvSpPr>
          <p:cNvPr id="160" name="Google Shape;160;p20"/>
          <p:cNvSpPr txBox="1">
            <a:spLocks noGrp="1"/>
          </p:cNvSpPr>
          <p:nvPr>
            <p:ph type="subTitle" idx="1"/>
          </p:nvPr>
        </p:nvSpPr>
        <p:spPr>
          <a:xfrm>
            <a:off x="311700" y="2717803"/>
            <a:ext cx="8520600" cy="704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it">
                <a:solidFill>
                  <a:schemeClr val="dk1"/>
                </a:solidFill>
              </a:rPr>
              <a:t>Focus sulla psoriasi</a:t>
            </a:r>
            <a:endParaRPr dirty="0">
              <a:solidFill>
                <a:schemeClr val="dk1"/>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TotalTime>
  <Words>455</Words>
  <Application>Microsoft Office PowerPoint</Application>
  <PresentationFormat>Presentazione su schermo (16:9)</PresentationFormat>
  <Paragraphs>41</Paragraphs>
  <Slides>8</Slides>
  <Notes>8</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8</vt:i4>
      </vt:variant>
    </vt:vector>
  </HeadingPairs>
  <TitlesOfParts>
    <vt:vector size="11" baseType="lpstr">
      <vt:lpstr>Comfortaa</vt:lpstr>
      <vt:lpstr>Arial</vt:lpstr>
      <vt:lpstr>Simple Light</vt:lpstr>
      <vt:lpstr>INFODERMATOLOGY SUMMARIES</vt:lpstr>
      <vt:lpstr>Efficacy and safety of JAK inhibitors in the treatment of psoriasis and psoriatic arthritis: a systematic review and meta-analysis</vt:lpstr>
      <vt:lpstr>Focus sulla psoriasi </vt:lpstr>
      <vt:lpstr>Focus sulla psoriasi </vt:lpstr>
      <vt:lpstr>Focus sulla psoriasi </vt:lpstr>
      <vt:lpstr>Focus sulla psoriasi </vt:lpstr>
      <vt:lpstr>Focus sulla psoriasi </vt:lpstr>
      <vt:lpstr>INFODERMATOLOGY SUMMARIES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INFODERMATOLOGY SUMMARIES</dc:title>
  <dc:subject/>
  <dc:creator/>
  <cp:keywords/>
  <dc:description/>
  <cp:lastModifiedBy>Dario Olivero</cp:lastModifiedBy>
  <cp:revision>26</cp:revision>
  <dcterms:modified xsi:type="dcterms:W3CDTF">2022-10-07T14:39:53Z</dcterms:modified>
  <cp:category/>
</cp:coreProperties>
</file>