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64" r:id="rId4"/>
    <p:sldId id="258" r:id="rId5"/>
    <p:sldId id="265" r:id="rId6"/>
    <p:sldId id="263" r:id="rId7"/>
  </p:sldIdLst>
  <p:sldSz cx="9144000" cy="5143500" type="screen16x9"/>
  <p:notesSz cx="6858000" cy="9144000"/>
  <p:embeddedFontLst>
    <p:embeddedFont>
      <p:font typeface="Comfortaa" panose="020B060402020202020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79" d="100"/>
          <a:sy n="79" d="100"/>
        </p:scale>
        <p:origin x="108" y="11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5557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1474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16" name="Google Shape;16;p3"/>
          <p:cNvSpPr/>
          <p:nvPr/>
        </p:nvSpPr>
        <p:spPr>
          <a:xfrm>
            <a:off x="791300" y="4648425"/>
            <a:ext cx="8359500" cy="495000"/>
          </a:xfrm>
          <a:prstGeom prst="rect">
            <a:avLst/>
          </a:prstGeom>
          <a:solidFill>
            <a:srgbClr val="8029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 txBox="1"/>
          <p:nvPr/>
        </p:nvSpPr>
        <p:spPr>
          <a:xfrm>
            <a:off x="923850" y="4783100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9025" y="4722525"/>
            <a:ext cx="678405" cy="37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645"/>
          <a:stretch/>
        </p:blipFill>
        <p:spPr>
          <a:xfrm rot="10800000" flipH="1">
            <a:off x="5915300" y="1"/>
            <a:ext cx="3231675" cy="413759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/>
          <p:nvPr/>
        </p:nvSpPr>
        <p:spPr>
          <a:xfrm>
            <a:off x="1228725" y="257150"/>
            <a:ext cx="5088900" cy="8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" sz="20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Dermatology summaries collection</a:t>
            </a:r>
            <a:endParaRPr sz="20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Dalla lettura internazionale | Focus sulla psoriasi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100" y="287000"/>
            <a:ext cx="678300" cy="6783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/>
          <p:nvPr/>
        </p:nvSpPr>
        <p:spPr>
          <a:xfrm>
            <a:off x="0" y="4648425"/>
            <a:ext cx="791400" cy="147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245675" y="333050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2000"/>
              <a:buFont typeface="Comfortaa"/>
              <a:buNone/>
              <a:defRPr sz="2000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27" name="Google Shape;27;p4"/>
          <p:cNvSpPr/>
          <p:nvPr/>
        </p:nvSpPr>
        <p:spPr>
          <a:xfrm>
            <a:off x="791300" y="4648425"/>
            <a:ext cx="8359500" cy="495000"/>
          </a:xfrm>
          <a:prstGeom prst="rect">
            <a:avLst/>
          </a:prstGeom>
          <a:solidFill>
            <a:srgbClr val="8029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923850" y="4783100"/>
            <a:ext cx="11691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Developed by</a:t>
            </a:r>
            <a:endParaRPr sz="1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645"/>
          <a:stretch/>
        </p:blipFill>
        <p:spPr>
          <a:xfrm rot="10800000" flipH="1">
            <a:off x="5915300" y="1"/>
            <a:ext cx="3231675" cy="413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100" y="287000"/>
            <a:ext cx="678300" cy="6783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1245675" y="640800"/>
            <a:ext cx="53172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5650" y="1221275"/>
            <a:ext cx="1659600" cy="3405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" name="Google Shape;33;p4"/>
          <p:cNvCxnSpPr/>
          <p:nvPr/>
        </p:nvCxnSpPr>
        <p:spPr>
          <a:xfrm rot="10800000">
            <a:off x="0" y="1221275"/>
            <a:ext cx="6059400" cy="0"/>
          </a:xfrm>
          <a:prstGeom prst="straightConnector1">
            <a:avLst/>
          </a:prstGeom>
          <a:noFill/>
          <a:ln w="9525" cap="flat" cmpd="sng">
            <a:solidFill>
              <a:srgbClr val="BF9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4" name="Google Shape;34;p4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50350" y="4823225"/>
            <a:ext cx="808425" cy="134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/>
          <p:nvPr/>
        </p:nvSpPr>
        <p:spPr>
          <a:xfrm>
            <a:off x="0" y="4648425"/>
            <a:ext cx="791400" cy="147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4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ctrTitle"/>
          </p:nvPr>
        </p:nvSpPr>
        <p:spPr>
          <a:xfrm>
            <a:off x="311700" y="1168552"/>
            <a:ext cx="8520600" cy="1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it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INFODERMATOLOGY SUMMARIES</a:t>
            </a:r>
            <a:endParaRPr b="1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1"/>
          </p:nvPr>
        </p:nvSpPr>
        <p:spPr>
          <a:xfrm>
            <a:off x="311700" y="2717803"/>
            <a:ext cx="8520600" cy="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">
                <a:solidFill>
                  <a:schemeClr val="dk1"/>
                </a:solidFill>
              </a:rPr>
              <a:t>Focus sulla psoriasi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566000" y="4191651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13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2069" y="4442879"/>
            <a:ext cx="1079863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2</a:t>
            </a:fld>
            <a:endParaRPr dirty="0"/>
          </a:p>
        </p:txBody>
      </p:sp>
      <p:sp>
        <p:nvSpPr>
          <p:cNvPr id="80" name="Google Shape;80;p14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2</a:t>
            </a:fld>
            <a:endParaRPr dirty="0"/>
          </a:p>
        </p:txBody>
      </p:sp>
      <p:sp>
        <p:nvSpPr>
          <p:cNvPr id="81" name="Google Shape;81;p14"/>
          <p:cNvSpPr txBox="1">
            <a:spLocks noGrp="1"/>
          </p:cNvSpPr>
          <p:nvPr>
            <p:ph type="title" idx="4294967295"/>
          </p:nvPr>
        </p:nvSpPr>
        <p:spPr>
          <a:xfrm>
            <a:off x="357815" y="1258959"/>
            <a:ext cx="8472917" cy="839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600" b="1" dirty="0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Epidemiological survey of patients with pustular psoriasis in the Japanese Society for Psoriasis Research from 2017 to 2020</a:t>
            </a:r>
            <a:endParaRPr lang="en-GB" sz="2700" dirty="0"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82" name="Google Shape;82;p14"/>
          <p:cNvCxnSpPr/>
          <p:nvPr/>
        </p:nvCxnSpPr>
        <p:spPr>
          <a:xfrm>
            <a:off x="399025" y="2402908"/>
            <a:ext cx="5088900" cy="0"/>
          </a:xfrm>
          <a:prstGeom prst="straightConnector1">
            <a:avLst/>
          </a:prstGeom>
          <a:noFill/>
          <a:ln w="9525" cap="flat" cmpd="sng">
            <a:solidFill>
              <a:srgbClr val="80296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3" name="Google Shape;83;p14"/>
          <p:cNvSpPr txBox="1">
            <a:spLocks noGrp="1"/>
          </p:cNvSpPr>
          <p:nvPr>
            <p:ph type="body" idx="4294967295"/>
          </p:nvPr>
        </p:nvSpPr>
        <p:spPr>
          <a:xfrm>
            <a:off x="357816" y="2396073"/>
            <a:ext cx="6484506" cy="738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nn-NO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Koji Kamiya, Mamitaro Ohtsuki</a:t>
            </a:r>
          </a:p>
          <a:p>
            <a:pPr marL="0" lv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nn-NO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J Dermatol . 2022 Sep 24. Online ahead of print.</a:t>
            </a:r>
          </a:p>
          <a:p>
            <a:pPr marL="0" lvl="0" indent="0">
              <a:lnSpc>
                <a:spcPct val="100000"/>
              </a:lnSpc>
              <a:spcAft>
                <a:spcPts val="600"/>
              </a:spcAft>
              <a:buNone/>
            </a:pPr>
            <a:endParaRPr lang="nn-NO" sz="12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4">
            <a:hlinkClick r:id="rId3" action="ppaction://hlinksldjump"/>
          </p:cNvPr>
          <p:cNvSpPr/>
          <p:nvPr/>
        </p:nvSpPr>
        <p:spPr>
          <a:xfrm>
            <a:off x="-2796" y="3045383"/>
            <a:ext cx="2252100" cy="12027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>
            <a:hlinkClick r:id="rId4" action="ppaction://hlinksldjump"/>
          </p:cNvPr>
          <p:cNvSpPr/>
          <p:nvPr/>
        </p:nvSpPr>
        <p:spPr>
          <a:xfrm>
            <a:off x="2293684" y="3045395"/>
            <a:ext cx="2252100" cy="1469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4">
            <a:hlinkClick r:id="" action="ppaction://noaction"/>
          </p:cNvPr>
          <p:cNvSpPr/>
          <p:nvPr/>
        </p:nvSpPr>
        <p:spPr>
          <a:xfrm>
            <a:off x="4590222" y="3045395"/>
            <a:ext cx="2252100" cy="1315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4">
            <a:hlinkClick r:id="" action="ppaction://noaction"/>
          </p:cNvPr>
          <p:cNvSpPr/>
          <p:nvPr/>
        </p:nvSpPr>
        <p:spPr>
          <a:xfrm>
            <a:off x="6902504" y="3045395"/>
            <a:ext cx="2252100" cy="1315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14">
            <a:hlinkClick r:id="rId3" action="ppaction://hlinksldjump"/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4898" y="3229181"/>
            <a:ext cx="879805" cy="871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>
            <a:hlinkClick r:id="rId4" action="ppaction://hlinksldjump"/>
          </p:cNvPr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04675" y="3099957"/>
            <a:ext cx="1013239" cy="10033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>
            <a:hlinkClick r:id="" action="ppaction://noaction"/>
          </p:cNvPr>
          <p:cNvPicPr preferRelativeResize="0"/>
          <p:nvPr/>
        </p:nvPicPr>
        <p:blipFill rotWithShape="1"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18217" y="3227694"/>
            <a:ext cx="808613" cy="800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>
            <a:hlinkClick r:id="" action="ppaction://noaction"/>
          </p:cNvPr>
          <p:cNvPicPr preferRelativeResize="0"/>
          <p:nvPr/>
        </p:nvPicPr>
        <p:blipFill rotWithShape="1"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33"/>
          <a:stretch/>
        </p:blipFill>
        <p:spPr>
          <a:xfrm>
            <a:off x="7588596" y="3211128"/>
            <a:ext cx="879805" cy="87122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>
            <a:hlinkClick r:id="rId3" action="ppaction://hlinksldjump"/>
          </p:cNvPr>
          <p:cNvSpPr/>
          <p:nvPr/>
        </p:nvSpPr>
        <p:spPr>
          <a:xfrm>
            <a:off x="-18600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286395" y="4385060"/>
            <a:ext cx="16368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Messaggi chiave</a:t>
            </a:r>
            <a:endParaRPr sz="12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2285833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2293684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Background &amp; methods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4590215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4598067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Results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6894598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6902449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Conclusions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" dirty="0"/>
              <a:t>Messaggi chiave</a:t>
            </a:r>
            <a:endParaRPr dirty="0"/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3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3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05211" y="1434464"/>
            <a:ext cx="6355055" cy="308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it-IT" sz="1200" dirty="0">
                <a:solidFill>
                  <a:srgbClr val="434343"/>
                </a:solidFill>
              </a:rPr>
              <a:t>La presente analisi epidemiologica ha valutato i pazienti con psoriasi pustolosa arruolati dalla </a:t>
            </a:r>
            <a:r>
              <a:rPr lang="it-IT" sz="1200" dirty="0" err="1">
                <a:solidFill>
                  <a:srgbClr val="434343"/>
                </a:solidFill>
              </a:rPr>
              <a:t>Japanese</a:t>
            </a:r>
            <a:r>
              <a:rPr lang="it-IT" sz="1200" dirty="0">
                <a:solidFill>
                  <a:srgbClr val="434343"/>
                </a:solidFill>
              </a:rPr>
              <a:t> Society for </a:t>
            </a:r>
            <a:r>
              <a:rPr lang="it-IT" sz="1200" dirty="0" err="1">
                <a:solidFill>
                  <a:srgbClr val="434343"/>
                </a:solidFill>
              </a:rPr>
              <a:t>Psoriasis</a:t>
            </a:r>
            <a:r>
              <a:rPr lang="it-IT" sz="1200" dirty="0">
                <a:solidFill>
                  <a:srgbClr val="434343"/>
                </a:solidFill>
              </a:rPr>
              <a:t> </a:t>
            </a:r>
            <a:r>
              <a:rPr lang="it-IT" sz="1200" dirty="0" err="1">
                <a:solidFill>
                  <a:srgbClr val="434343"/>
                </a:solidFill>
              </a:rPr>
              <a:t>Research</a:t>
            </a:r>
            <a:r>
              <a:rPr lang="it-IT" sz="1200" dirty="0">
                <a:solidFill>
                  <a:srgbClr val="434343"/>
                </a:solidFill>
              </a:rPr>
              <a:t> (JSPR) dal 2017 al 2020.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it-IT" sz="1200" dirty="0">
                <a:solidFill>
                  <a:srgbClr val="434343"/>
                </a:solidFill>
              </a:rPr>
              <a:t>Il 58,4% dei pazienti sono stati trattati con farmaci orali e il 4,0% con biologici. Il farmaco orale maggiormente prescritto è stato l’</a:t>
            </a:r>
            <a:r>
              <a:rPr lang="it-IT" sz="1200" dirty="0" err="1">
                <a:solidFill>
                  <a:srgbClr val="434343"/>
                </a:solidFill>
              </a:rPr>
              <a:t>etretinato</a:t>
            </a:r>
            <a:r>
              <a:rPr lang="it-IT" sz="1200" dirty="0">
                <a:solidFill>
                  <a:srgbClr val="434343"/>
                </a:solidFill>
              </a:rPr>
              <a:t> (52,4%), seguito dai corticosteroidi (24,7%) e dalla ciclosporina (22,9%). I biologici più utilizzati sono stati gli inibitori dell’IL-17 (</a:t>
            </a:r>
            <a:r>
              <a:rPr lang="it-IT" sz="1200" dirty="0" err="1">
                <a:solidFill>
                  <a:srgbClr val="434343"/>
                </a:solidFill>
              </a:rPr>
              <a:t>ixekizumab</a:t>
            </a:r>
            <a:r>
              <a:rPr lang="it-IT" sz="1200" dirty="0">
                <a:solidFill>
                  <a:srgbClr val="434343"/>
                </a:solidFill>
              </a:rPr>
              <a:t> [28,1%] e </a:t>
            </a:r>
            <a:r>
              <a:rPr lang="it-IT" sz="1200" dirty="0" err="1">
                <a:solidFill>
                  <a:srgbClr val="434343"/>
                </a:solidFill>
              </a:rPr>
              <a:t>secukinumab</a:t>
            </a:r>
            <a:r>
              <a:rPr lang="it-IT" sz="1200" dirty="0">
                <a:solidFill>
                  <a:srgbClr val="434343"/>
                </a:solidFill>
              </a:rPr>
              <a:t> [22,7%]), seguiti dagli inibitori del TNF (infliximab [15,6%]) e dell’IL-23 (</a:t>
            </a:r>
            <a:r>
              <a:rPr lang="it-IT" sz="1200" dirty="0" err="1">
                <a:solidFill>
                  <a:srgbClr val="434343"/>
                </a:solidFill>
              </a:rPr>
              <a:t>guselkumab</a:t>
            </a:r>
            <a:r>
              <a:rPr lang="it-IT" sz="1200" dirty="0">
                <a:solidFill>
                  <a:srgbClr val="434343"/>
                </a:solidFill>
              </a:rPr>
              <a:t> [14,8%] e </a:t>
            </a:r>
            <a:r>
              <a:rPr lang="it-IT" sz="1200" dirty="0" err="1">
                <a:solidFill>
                  <a:srgbClr val="434343"/>
                </a:solidFill>
              </a:rPr>
              <a:t>risankizumab</a:t>
            </a:r>
            <a:r>
              <a:rPr lang="it-IT" sz="1200" dirty="0">
                <a:solidFill>
                  <a:srgbClr val="434343"/>
                </a:solidFill>
              </a:rPr>
              <a:t> [10,2%]).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endParaRPr lang="it-IT" sz="1200" dirty="0">
              <a:solidFill>
                <a:srgbClr val="434343"/>
              </a:solidFill>
            </a:endParaRP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411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Abstract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4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4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05211" y="1477617"/>
            <a:ext cx="6922322" cy="3035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>
              <a:lnSpc>
                <a:spcPct val="150000"/>
              </a:lnSpc>
              <a:buClr>
                <a:srgbClr val="80296F"/>
              </a:buClr>
              <a:buSzPts val="1600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 Japanese Society for Psoriasis Research (JSPR) has been conducting annual epidemiological surveys of patients with pustular psoriasis in Japan since 2017. This study aimed to conduct a recent epidemiological analysis of patients with pustular psoriasis who were enrolled in the JSPR from 2017 to 2020. A total of 291 patients from 131 medical institutions were enrolled, of which 47.4% (138 cases) were males and 52.6% (153 cases) were females. The mean ± standard deviation (SD) age of the patients was 57.4 ± 20.3 years (males, 61.2 ± 17.3 years; females, 54.1 ± 22.1 years). The mean ± SD age of the patients at disease onset was 48.5 ± 22.5 years (males, 50.8 ± 20.6 years; females, 46.4 ± 24.0 years). The types of pustular psoriasis observed included the von </a:t>
            </a:r>
            <a:r>
              <a:rPr lang="en-US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Zumbusch</a:t>
            </a: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type (59.8%), annular pustular psoriasis (8.2%), impetigo herpetiformis (6.5%), and acrodermatitis continua of </a:t>
            </a:r>
            <a:r>
              <a:rPr lang="en-US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Hallopeau</a:t>
            </a: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(4.8%), of which, the majority of the patients with impetigo herpetiformis were female. 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Abstract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5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5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05211" y="1477617"/>
            <a:ext cx="6922322" cy="3035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>
              <a:lnSpc>
                <a:spcPct val="150000"/>
              </a:lnSpc>
              <a:buClr>
                <a:srgbClr val="80296F"/>
              </a:buClr>
              <a:buSzPts val="1600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Among the patients, 58.4% were treated with oral medications and 44.0% were treated with biologics. The most common oral medication prescribed was etretinate (52.4%), followed by corticosteroids (24.7%) and cyclosporin (22.9%). The most common biologics used were IL-17 inhibitors (</a:t>
            </a:r>
            <a:r>
              <a:rPr lang="en-US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ixekizumab</a:t>
            </a: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[28.1%] and </a:t>
            </a:r>
            <a:r>
              <a:rPr lang="en-US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secukinumab</a:t>
            </a: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[22.7%]), followed by tumor necrosis factor (TNF) inhibitors (infliximab [15.6%]) and IL-23 inhibitors (</a:t>
            </a:r>
            <a:r>
              <a:rPr lang="en-US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guselkumab</a:t>
            </a: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[14.8%] and </a:t>
            </a:r>
            <a:r>
              <a:rPr lang="en-US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risankizumab</a:t>
            </a: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[10.2%]). </a:t>
            </a:r>
            <a:r>
              <a:rPr lang="en-US" sz="1200" b="0" i="0" u="none" strike="noStrike" cap="non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This survey thus provides new and significant information regarding the recent perspective of pustular psoriasis, such as patient characteristics and treatment trends, in Japan.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884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/>
          <p:nvPr/>
        </p:nvSpPr>
        <p:spPr>
          <a:xfrm>
            <a:off x="1566000" y="4191651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20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2069" y="4442879"/>
            <a:ext cx="1079863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0"/>
          <p:cNvSpPr txBox="1">
            <a:spLocks noGrp="1"/>
          </p:cNvSpPr>
          <p:nvPr>
            <p:ph type="ctrTitle"/>
          </p:nvPr>
        </p:nvSpPr>
        <p:spPr>
          <a:xfrm>
            <a:off x="311700" y="1168552"/>
            <a:ext cx="8520600" cy="1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it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INFODERMATOLOGY SUMMARIES</a:t>
            </a:r>
            <a:endParaRPr b="1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0" name="Google Shape;160;p20"/>
          <p:cNvSpPr txBox="1">
            <a:spLocks noGrp="1"/>
          </p:cNvSpPr>
          <p:nvPr>
            <p:ph type="subTitle" idx="1"/>
          </p:nvPr>
        </p:nvSpPr>
        <p:spPr>
          <a:xfrm>
            <a:off x="311700" y="2717803"/>
            <a:ext cx="8520600" cy="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">
                <a:solidFill>
                  <a:schemeClr val="dk1"/>
                </a:solidFill>
              </a:rPr>
              <a:t>Focus sulla psoriasi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512</Words>
  <Application>Microsoft Office PowerPoint</Application>
  <PresentationFormat>Presentazione su schermo (16:9)</PresentationFormat>
  <Paragraphs>31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Comfortaa</vt:lpstr>
      <vt:lpstr>Arial</vt:lpstr>
      <vt:lpstr>Simple Light</vt:lpstr>
      <vt:lpstr>INFODERMATOLOGY SUMMARIES</vt:lpstr>
      <vt:lpstr>Epidemiological survey of patients with pustular psoriasis in the Japanese Society for Psoriasis Research from 2017 to 2020</vt:lpstr>
      <vt:lpstr>Focus sulla psoriasi </vt:lpstr>
      <vt:lpstr>Focus sulla psoriasi </vt:lpstr>
      <vt:lpstr>Focus sulla psoriasi </vt:lpstr>
      <vt:lpstr>INFODERMATOLOGY SUMMARIES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INFODERMATOLOGY SUMMARIES</dc:title>
  <dc:subject/>
  <dc:creator/>
  <cp:keywords/>
  <dc:description/>
  <cp:lastModifiedBy>Dario Olivero</cp:lastModifiedBy>
  <cp:revision>23</cp:revision>
  <dcterms:modified xsi:type="dcterms:W3CDTF">2022-10-07T14:23:56Z</dcterms:modified>
  <cp:category/>
</cp:coreProperties>
</file>