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7" r:id="rId3"/>
    <p:sldId id="264" r:id="rId4"/>
    <p:sldId id="258" r:id="rId5"/>
    <p:sldId id="270" r:id="rId6"/>
    <p:sldId id="271" r:id="rId7"/>
    <p:sldId id="272" r:id="rId8"/>
    <p:sldId id="263" r:id="rId9"/>
  </p:sldIdLst>
  <p:sldSz cx="9144000" cy="5143500" type="screen16x9"/>
  <p:notesSz cx="6858000" cy="9144000"/>
  <p:embeddedFontLst>
    <p:embeddedFont>
      <p:font typeface="Comfortaa" pitchFamily="2"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0" d="100"/>
          <a:sy n="150" d="100"/>
        </p:scale>
        <p:origin x="424" y="1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01300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49682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881037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6" y="1421037"/>
            <a:ext cx="8156702" cy="64025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1600" b="1" dirty="0">
                <a:solidFill>
                  <a:srgbClr val="80296F"/>
                </a:solidFill>
                <a:latin typeface="Comfortaa"/>
                <a:ea typeface="Comfortaa"/>
                <a:cs typeface="Comfortaa"/>
                <a:sym typeface="Comfortaa"/>
              </a:rPr>
              <a:t>The impact of psoriasis and sexual orientation on mental and</a:t>
            </a:r>
            <a:br>
              <a:rPr lang="en-GB" sz="1600" b="1" dirty="0">
                <a:solidFill>
                  <a:srgbClr val="80296F"/>
                </a:solidFill>
                <a:latin typeface="Comfortaa"/>
                <a:ea typeface="Comfortaa"/>
                <a:cs typeface="Comfortaa"/>
                <a:sym typeface="Comfortaa"/>
              </a:rPr>
            </a:br>
            <a:r>
              <a:rPr lang="en-GB" sz="1600" b="1" dirty="0">
                <a:solidFill>
                  <a:srgbClr val="80296F"/>
                </a:solidFill>
                <a:latin typeface="Comfortaa"/>
                <a:ea typeface="Comfortaa"/>
                <a:cs typeface="Comfortaa"/>
                <a:sym typeface="Comfortaa"/>
              </a:rPr>
              <a:t>physical health among adults in the United States</a:t>
            </a:r>
            <a:endParaRPr lang="en-GB" sz="2700" dirty="0">
              <a:latin typeface="Comfortaa"/>
              <a:ea typeface="Comfortaa"/>
              <a:cs typeface="Comfortaa"/>
              <a:sym typeface="Comfortaa"/>
            </a:endParaRPr>
          </a:p>
        </p:txBody>
      </p:sp>
      <p:cxnSp>
        <p:nvCxnSpPr>
          <p:cNvPr id="82" name="Google Shape;82;p14"/>
          <p:cNvCxnSpPr/>
          <p:nvPr/>
        </p:nvCxnSpPr>
        <p:spPr>
          <a:xfrm>
            <a:off x="445407" y="2091479"/>
            <a:ext cx="5088900" cy="0"/>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2091479"/>
            <a:ext cx="6161517" cy="126654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600"/>
              </a:spcAft>
              <a:buSzPts val="1800"/>
              <a:buNone/>
            </a:pPr>
            <a:r>
              <a:rPr lang="it-IT" sz="1200" dirty="0">
                <a:solidFill>
                  <a:schemeClr val="dk1"/>
                </a:solidFill>
                <a:latin typeface="Comfortaa"/>
                <a:ea typeface="Comfortaa"/>
                <a:cs typeface="Comfortaa"/>
                <a:sym typeface="Comfortaa"/>
              </a:rPr>
              <a:t>Matthew D Mansh, Amy Mulick, Sinéad M Langan</a:t>
            </a:r>
            <a:br>
              <a:rPr lang="it-IT" sz="1200" dirty="0">
                <a:solidFill>
                  <a:schemeClr val="dk1"/>
                </a:solidFill>
                <a:latin typeface="Comfortaa"/>
                <a:ea typeface="Comfortaa"/>
                <a:cs typeface="Comfortaa"/>
                <a:sym typeface="Comfortaa"/>
              </a:rPr>
            </a:br>
            <a:r>
              <a:rPr lang="da-DK" sz="1200" dirty="0">
                <a:solidFill>
                  <a:schemeClr val="dk1"/>
                </a:solidFill>
                <a:latin typeface="Comfortaa"/>
                <a:ea typeface="Comfortaa"/>
                <a:cs typeface="Comfortaa"/>
                <a:sym typeface="Comfortaa"/>
              </a:rPr>
              <a:t>J Am Acad Dermatol. 2022 Jul;87(1):234-237</a:t>
            </a:r>
            <a:endParaRPr lang="it-IT" sz="1200" dirty="0">
              <a:solidFill>
                <a:schemeClr val="dk1"/>
              </a:solidFill>
              <a:latin typeface="Comfortaa"/>
              <a:ea typeface="Comfortaa"/>
              <a:cs typeface="Comfortaa"/>
              <a:sym typeface="Comfortaa"/>
            </a:endParaRP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5"/>
            <a:ext cx="6355055" cy="22470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Questo studio ha mostrato che i soggetti affetti da psoriasi appartenenti a minoranze sessuali riportano una minor salute mentale e fisica rispetto ai soggetti eterosessuali con psoriasi. È emerso un rischio 4 volte superiore di depressione, disturbi fisici frequenti e scarsa salute globale.</a:t>
            </a:r>
          </a:p>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Gli interventi da parte dei medici curanti sembrano essere carenti.</a:t>
            </a: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Introduction</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Psoriasis is a chronic inflammatory disorder that causes physical disfigurement and impacts mental health and quality of life.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Sexual minorities (SMs) report higher rates of mental health and chronic medical issues, and other chronic skin diseases, such as acne vulgaris, have been found to disproportionately affect mental health among SMs.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This study assesses the impact of sexual orientation on the relationship between psoriasis, mental health, and physical health among adults in the United States.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conducted a secondary analysis of population-based, cross-sectional data from the 2003-2006 and 2009-2014 National Health and Nutrition Examination Surveys, including heterosexual and SM (lesbian, gay, bisexual, or “something else”) participants aged 18 to 59 years.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The study included 14,932 heterosexual (371 with psoriasis and 14,561 without psoriasis) and 1004 SM (30 with psoriasis and 974 without psoriasis) participants.</a:t>
            </a:r>
          </a:p>
        </p:txBody>
      </p:sp>
    </p:spTree>
    <p:extLst>
      <p:ext uri="{BB962C8B-B14F-4D97-AF65-F5344CB8AC3E}">
        <p14:creationId xmlns:p14="http://schemas.microsoft.com/office/powerpoint/2010/main" val="387713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Conclusions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9453" y="2164699"/>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234440"/>
            <a:ext cx="7001840" cy="3113070"/>
          </a:xfrm>
          <a:prstGeom prst="rect">
            <a:avLst/>
          </a:prstGeom>
          <a:noFill/>
          <a:ln>
            <a:noFill/>
          </a:ln>
        </p:spPr>
        <p:txBody>
          <a:bodyPr spcFirstLastPara="1" wrap="square" lIns="91425" tIns="91425" rIns="91425" bIns="91425" anchor="t" anchorCtr="0">
            <a:noAutofit/>
          </a:bodyPr>
          <a:lstStyle/>
          <a:p>
            <a:pPr marL="457200" indent="-304800">
              <a:lnSpc>
                <a:spcPct val="150000"/>
              </a:lnSpc>
              <a:buClr>
                <a:srgbClr val="80296F"/>
              </a:buClr>
              <a:buSzPts val="1600"/>
              <a:buFont typeface="Arial"/>
              <a:buChar char="●"/>
            </a:pPr>
            <a:r>
              <a:rPr lang="en-GB" sz="1200" dirty="0">
                <a:solidFill>
                  <a:srgbClr val="434343"/>
                </a:solidFill>
              </a:rPr>
              <a:t>This study suggests that SMs with psoriasis report poorer mental and physical health than heterosexuals with psoriasis. </a:t>
            </a:r>
          </a:p>
          <a:p>
            <a:pPr marL="457200" indent="-304800">
              <a:lnSpc>
                <a:spcPct val="150000"/>
              </a:lnSpc>
              <a:buClr>
                <a:srgbClr val="80296F"/>
              </a:buClr>
              <a:buSzPts val="1600"/>
              <a:buFont typeface="Arial"/>
              <a:buChar char="●"/>
            </a:pPr>
            <a:r>
              <a:rPr lang="en-GB" sz="1200" dirty="0">
                <a:solidFill>
                  <a:srgbClr val="434343"/>
                </a:solidFill>
              </a:rPr>
              <a:t>In particular, we found that SMs with psoriasis had nearly 4-fold higher odds of reporting symptoms of clinical depression, frequent physical distress, and poor overall health. </a:t>
            </a:r>
          </a:p>
          <a:p>
            <a:pPr marL="457200" indent="-304800">
              <a:lnSpc>
                <a:spcPct val="150000"/>
              </a:lnSpc>
              <a:buClr>
                <a:srgbClr val="80296F"/>
              </a:buClr>
              <a:buSzPts val="1600"/>
              <a:buFont typeface="Arial"/>
              <a:buChar char="●"/>
            </a:pPr>
            <a:r>
              <a:rPr lang="en-GB" sz="1200" dirty="0">
                <a:solidFill>
                  <a:srgbClr val="434343"/>
                </a:solidFill>
              </a:rPr>
              <a:t>Despite these differences, SMs with psoriasis were no more likely than heterosexuals with psoriasis to report receiving mental health care, indicating that physician interventions might be lacking. </a:t>
            </a:r>
          </a:p>
          <a:p>
            <a:pPr marL="457200" indent="-304800">
              <a:lnSpc>
                <a:spcPct val="150000"/>
              </a:lnSpc>
              <a:buClr>
                <a:srgbClr val="80296F"/>
              </a:buClr>
              <a:buSzPts val="1600"/>
              <a:buFont typeface="Arial"/>
              <a:buChar char="●"/>
            </a:pPr>
            <a:r>
              <a:rPr lang="en-GB" sz="1200" dirty="0">
                <a:solidFill>
                  <a:srgbClr val="434343"/>
                </a:solidFill>
              </a:rPr>
              <a:t>High baseline rates of mental and physical health issues among SMs likely contribute to these differences.</a:t>
            </a:r>
            <a:endParaRPr lang="it-IT" sz="1200" dirty="0">
              <a:solidFill>
                <a:srgbClr val="434343"/>
              </a:solidFill>
            </a:endParaRPr>
          </a:p>
        </p:txBody>
      </p:sp>
    </p:spTree>
    <p:extLst>
      <p:ext uri="{BB962C8B-B14F-4D97-AF65-F5344CB8AC3E}">
        <p14:creationId xmlns:p14="http://schemas.microsoft.com/office/powerpoint/2010/main" val="411247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Conclusions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99453" y="2164699"/>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234440"/>
            <a:ext cx="7001840" cy="3113070"/>
          </a:xfrm>
          <a:prstGeom prst="rect">
            <a:avLst/>
          </a:prstGeom>
          <a:noFill/>
          <a:ln>
            <a:noFill/>
          </a:ln>
        </p:spPr>
        <p:txBody>
          <a:bodyPr spcFirstLastPara="1" wrap="square" lIns="91425" tIns="91425" rIns="91425" bIns="91425" anchor="t" anchorCtr="0">
            <a:noAutofit/>
          </a:bodyPr>
          <a:lstStyle/>
          <a:p>
            <a:pPr marL="457200" indent="-304800">
              <a:lnSpc>
                <a:spcPct val="150000"/>
              </a:lnSpc>
              <a:buClr>
                <a:srgbClr val="80296F"/>
              </a:buClr>
              <a:buSzPts val="1600"/>
              <a:buFont typeface="Arial"/>
              <a:buChar char="●"/>
            </a:pPr>
            <a:r>
              <a:rPr lang="en-GB" sz="1200" dirty="0">
                <a:solidFill>
                  <a:srgbClr val="434343"/>
                </a:solidFill>
              </a:rPr>
              <a:t>Study strengths include the use of a nationally representative sample. </a:t>
            </a:r>
          </a:p>
          <a:p>
            <a:pPr marL="457200" indent="-304800">
              <a:lnSpc>
                <a:spcPct val="150000"/>
              </a:lnSpc>
              <a:buClr>
                <a:srgbClr val="80296F"/>
              </a:buClr>
              <a:buSzPts val="1600"/>
              <a:buFont typeface="Arial"/>
              <a:buChar char="●"/>
            </a:pPr>
            <a:r>
              <a:rPr lang="en-GB" sz="1200" dirty="0">
                <a:solidFill>
                  <a:srgbClr val="434343"/>
                </a:solidFill>
              </a:rPr>
              <a:t>Limitations include self-reported data and the small number of SMs with psoriasis. </a:t>
            </a:r>
          </a:p>
          <a:p>
            <a:pPr marL="457200" indent="-304800">
              <a:lnSpc>
                <a:spcPct val="150000"/>
              </a:lnSpc>
              <a:buClr>
                <a:srgbClr val="80296F"/>
              </a:buClr>
              <a:buSzPts val="1600"/>
              <a:buFont typeface="Arial"/>
              <a:buChar char="●"/>
            </a:pPr>
            <a:r>
              <a:rPr lang="en-GB" sz="1200" dirty="0">
                <a:solidFill>
                  <a:srgbClr val="434343"/>
                </a:solidFill>
              </a:rPr>
              <a:t>Future studies are needed to better understand factors contributing to the mental and physical health impact of psoriasis among SMs and the potential for intersectionality with other minority identities (</a:t>
            </a:r>
            <a:r>
              <a:rPr lang="en-GB" sz="1200" dirty="0" err="1">
                <a:solidFill>
                  <a:srgbClr val="434343"/>
                </a:solidFill>
              </a:rPr>
              <a:t>eg</a:t>
            </a:r>
            <a:r>
              <a:rPr lang="en-GB" sz="1200" dirty="0">
                <a:solidFill>
                  <a:srgbClr val="434343"/>
                </a:solidFill>
              </a:rPr>
              <a:t>, race/ethnicity). </a:t>
            </a:r>
          </a:p>
          <a:p>
            <a:pPr marL="457200" indent="-304800">
              <a:lnSpc>
                <a:spcPct val="150000"/>
              </a:lnSpc>
              <a:buClr>
                <a:srgbClr val="80296F"/>
              </a:buClr>
              <a:buSzPts val="1600"/>
              <a:buFont typeface="Arial"/>
              <a:buChar char="●"/>
            </a:pPr>
            <a:r>
              <a:rPr lang="en-GB" sz="1200" dirty="0">
                <a:solidFill>
                  <a:srgbClr val="434343"/>
                </a:solidFill>
              </a:rPr>
              <a:t>Increasing routine collection of sexual orientation, mental health, and the quality of life impact of psoriasis will empower dermatologists to provide the high-quality, patient-oriented care that these populations need and deserve</a:t>
            </a:r>
            <a:endParaRPr lang="it-IT" sz="1200" dirty="0">
              <a:solidFill>
                <a:srgbClr val="434343"/>
              </a:solidFill>
            </a:endParaRPr>
          </a:p>
        </p:txBody>
      </p:sp>
    </p:spTree>
    <p:extLst>
      <p:ext uri="{BB962C8B-B14F-4D97-AF65-F5344CB8AC3E}">
        <p14:creationId xmlns:p14="http://schemas.microsoft.com/office/powerpoint/2010/main" val="429406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520</Words>
  <Application>Microsoft Macintosh PowerPoint</Application>
  <PresentationFormat>Presentazione su schermo (16:9)</PresentationFormat>
  <Paragraphs>49</Paragraphs>
  <Slides>8</Slides>
  <Notes>8</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Comfortaa</vt:lpstr>
      <vt:lpstr>Simple Light</vt:lpstr>
      <vt:lpstr>INFODERMATOLOGY SUMMARIES</vt:lpstr>
      <vt:lpstr>The impact of psoriasis and sexual orientation on mental and physical health among adults in the United States</vt:lpstr>
      <vt:lpstr>Focus sulla psoriasi </vt:lpstr>
      <vt:lpstr>Focus sulla psoriasi </vt:lpstr>
      <vt:lpstr>Focus sulla psoriasi </vt:lpstr>
      <vt:lpstr>Focus sulla psoriasi </vt:lpstr>
      <vt:lpstr>Focus sulla psoriasi </vt:lpstr>
      <vt:lpstr>INFODERMATOLOGY SUMMARIES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dc:subject/>
  <dc:creator/>
  <cp:keywords/>
  <dc:description/>
  <cp:lastModifiedBy>Giorgio Mantovani</cp:lastModifiedBy>
  <cp:revision>20</cp:revision>
  <dcterms:modified xsi:type="dcterms:W3CDTF">2022-07-11T10:23:14Z</dcterms:modified>
  <cp:category/>
</cp:coreProperties>
</file>