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10"/>
  </p:notesMasterIdLst>
  <p:sldIdLst>
    <p:sldId id="256" r:id="rId2"/>
    <p:sldId id="257" r:id="rId3"/>
    <p:sldId id="264" r:id="rId4"/>
    <p:sldId id="258" r:id="rId5"/>
    <p:sldId id="270" r:id="rId6"/>
    <p:sldId id="271" r:id="rId7"/>
    <p:sldId id="272" r:id="rId8"/>
    <p:sldId id="263" r:id="rId9"/>
  </p:sldIdLst>
  <p:sldSz cx="9144000" cy="5143500" type="screen16x9"/>
  <p:notesSz cx="6858000" cy="9144000"/>
  <p:embeddedFontLst>
    <p:embeddedFont>
      <p:font typeface="Comfortaa" pitchFamily="2" charset="0"/>
      <p:regular r:id="rId11"/>
      <p:bold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8"/>
  </p:normalViewPr>
  <p:slideViewPr>
    <p:cSldViewPr snapToGrid="0">
      <p:cViewPr varScale="1">
        <p:scale>
          <a:sx n="150" d="100"/>
          <a:sy n="150" d="100"/>
        </p:scale>
        <p:origin x="424" y="1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9" name="Google Shape;69;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7" name="Google Shape;77;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2" name="Google Shape;102;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4075557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2" name="Google Shape;102;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2" name="Google Shape;102;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3601300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2" name="Google Shape;102;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24968228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2" name="Google Shape;102;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18810376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5" name="Google Shape;155;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
              <a:t>‹N›</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1"/>
        <p:cNvGrpSpPr/>
        <p:nvPr/>
      </p:nvGrpSpPr>
      <p:grpSpPr>
        <a:xfrm>
          <a:off x="0" y="0"/>
          <a:ext cx="0" cy="0"/>
          <a:chOff x="0" y="0"/>
          <a:chExt cx="0" cy="0"/>
        </a:xfrm>
      </p:grpSpPr>
      <p:sp>
        <p:nvSpPr>
          <p:cNvPr id="62" name="Google Shape;62;p11"/>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63" name="Google Shape;63;p11"/>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64" name="Google Shape;64;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
              <a:t>‹N›</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5"/>
        <p:cNvGrpSpPr/>
        <p:nvPr/>
      </p:nvGrpSpPr>
      <p:grpSpPr>
        <a:xfrm>
          <a:off x="0" y="0"/>
          <a:ext cx="0" cy="0"/>
          <a:chOff x="0" y="0"/>
          <a:chExt cx="0" cy="0"/>
        </a:xfrm>
      </p:grpSpPr>
      <p:sp>
        <p:nvSpPr>
          <p:cNvPr id="66" name="Google Shape;66;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
              <a:t>‹N›</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3"/>
        <p:cNvGrpSpPr/>
        <p:nvPr/>
      </p:nvGrpSpPr>
      <p:grpSpPr>
        <a:xfrm>
          <a:off x="0" y="0"/>
          <a:ext cx="0" cy="0"/>
          <a:chOff x="0" y="0"/>
          <a:chExt cx="0" cy="0"/>
        </a:xfrm>
      </p:grpSpPr>
      <p:sp>
        <p:nvSpPr>
          <p:cNvPr id="14" name="Google Shape;14;p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
              <a:t>‹N›</a:t>
            </a:fld>
            <a:endParaRPr dirty="0"/>
          </a:p>
        </p:txBody>
      </p:sp>
      <p:sp>
        <p:nvSpPr>
          <p:cNvPr id="15" name="Google Shape;15;p3"/>
          <p:cNvSpPr txBox="1">
            <a:spLocks noGrp="1"/>
          </p:cNvSpPr>
          <p:nvPr>
            <p:ph type="sldNum" idx="2"/>
          </p:nvPr>
        </p:nvSpPr>
        <p:spPr>
          <a:xfrm>
            <a:off x="114025" y="4722525"/>
            <a:ext cx="570000" cy="418800"/>
          </a:xfrm>
          <a:prstGeom prst="rect">
            <a:avLst/>
          </a:prstGeom>
          <a:noFill/>
          <a:ln>
            <a:noFill/>
          </a:ln>
        </p:spPr>
        <p:txBody>
          <a:bodyPr spcFirstLastPara="1" wrap="square" lIns="91425" tIns="91425" rIns="91425" bIns="91425"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0" u="none" strike="noStrike" cap="none">
                <a:solidFill>
                  <a:srgbClr val="80296F"/>
                </a:solidFill>
                <a:latin typeface="Comfortaa"/>
                <a:ea typeface="Comfortaa"/>
                <a:cs typeface="Comfortaa"/>
                <a:sym typeface="Comfortaa"/>
              </a:defRPr>
            </a:lvl1pPr>
            <a:lvl2pPr marL="0" marR="0" lvl="1" indent="0" algn="ctr">
              <a:lnSpc>
                <a:spcPct val="100000"/>
              </a:lnSpc>
              <a:spcBef>
                <a:spcPts val="0"/>
              </a:spcBef>
              <a:spcAft>
                <a:spcPts val="0"/>
              </a:spcAft>
              <a:buClr>
                <a:srgbClr val="000000"/>
              </a:buClr>
              <a:buSzPts val="1200"/>
              <a:buFont typeface="Arial"/>
              <a:buNone/>
              <a:defRPr sz="1200" b="1" i="0" u="none" strike="noStrike" cap="none">
                <a:solidFill>
                  <a:srgbClr val="80296F"/>
                </a:solidFill>
                <a:latin typeface="Comfortaa"/>
                <a:ea typeface="Comfortaa"/>
                <a:cs typeface="Comfortaa"/>
                <a:sym typeface="Comfortaa"/>
              </a:defRPr>
            </a:lvl2pPr>
            <a:lvl3pPr marL="0" marR="0" lvl="2" indent="0" algn="ctr">
              <a:lnSpc>
                <a:spcPct val="100000"/>
              </a:lnSpc>
              <a:spcBef>
                <a:spcPts val="0"/>
              </a:spcBef>
              <a:spcAft>
                <a:spcPts val="0"/>
              </a:spcAft>
              <a:buClr>
                <a:srgbClr val="000000"/>
              </a:buClr>
              <a:buSzPts val="1200"/>
              <a:buFont typeface="Arial"/>
              <a:buNone/>
              <a:defRPr sz="1200" b="1" i="0" u="none" strike="noStrike" cap="none">
                <a:solidFill>
                  <a:srgbClr val="80296F"/>
                </a:solidFill>
                <a:latin typeface="Comfortaa"/>
                <a:ea typeface="Comfortaa"/>
                <a:cs typeface="Comfortaa"/>
                <a:sym typeface="Comfortaa"/>
              </a:defRPr>
            </a:lvl3pPr>
            <a:lvl4pPr marL="0" marR="0" lvl="3" indent="0" algn="ctr">
              <a:lnSpc>
                <a:spcPct val="100000"/>
              </a:lnSpc>
              <a:spcBef>
                <a:spcPts val="0"/>
              </a:spcBef>
              <a:spcAft>
                <a:spcPts val="0"/>
              </a:spcAft>
              <a:buClr>
                <a:srgbClr val="000000"/>
              </a:buClr>
              <a:buSzPts val="1200"/>
              <a:buFont typeface="Arial"/>
              <a:buNone/>
              <a:defRPr sz="1200" b="1" i="0" u="none" strike="noStrike" cap="none">
                <a:solidFill>
                  <a:srgbClr val="80296F"/>
                </a:solidFill>
                <a:latin typeface="Comfortaa"/>
                <a:ea typeface="Comfortaa"/>
                <a:cs typeface="Comfortaa"/>
                <a:sym typeface="Comfortaa"/>
              </a:defRPr>
            </a:lvl4pPr>
            <a:lvl5pPr marL="0" marR="0" lvl="4" indent="0" algn="ctr">
              <a:lnSpc>
                <a:spcPct val="100000"/>
              </a:lnSpc>
              <a:spcBef>
                <a:spcPts val="0"/>
              </a:spcBef>
              <a:spcAft>
                <a:spcPts val="0"/>
              </a:spcAft>
              <a:buClr>
                <a:srgbClr val="000000"/>
              </a:buClr>
              <a:buSzPts val="1200"/>
              <a:buFont typeface="Arial"/>
              <a:buNone/>
              <a:defRPr sz="1200" b="1" i="0" u="none" strike="noStrike" cap="none">
                <a:solidFill>
                  <a:srgbClr val="80296F"/>
                </a:solidFill>
                <a:latin typeface="Comfortaa"/>
                <a:ea typeface="Comfortaa"/>
                <a:cs typeface="Comfortaa"/>
                <a:sym typeface="Comfortaa"/>
              </a:defRPr>
            </a:lvl5pPr>
            <a:lvl6pPr marL="0" marR="0" lvl="5" indent="0" algn="ctr">
              <a:lnSpc>
                <a:spcPct val="100000"/>
              </a:lnSpc>
              <a:spcBef>
                <a:spcPts val="0"/>
              </a:spcBef>
              <a:spcAft>
                <a:spcPts val="0"/>
              </a:spcAft>
              <a:buClr>
                <a:srgbClr val="000000"/>
              </a:buClr>
              <a:buSzPts val="1200"/>
              <a:buFont typeface="Arial"/>
              <a:buNone/>
              <a:defRPr sz="1200" b="1" i="0" u="none" strike="noStrike" cap="none">
                <a:solidFill>
                  <a:srgbClr val="80296F"/>
                </a:solidFill>
                <a:latin typeface="Comfortaa"/>
                <a:ea typeface="Comfortaa"/>
                <a:cs typeface="Comfortaa"/>
                <a:sym typeface="Comfortaa"/>
              </a:defRPr>
            </a:lvl6pPr>
            <a:lvl7pPr marL="0" marR="0" lvl="6" indent="0" algn="ctr">
              <a:lnSpc>
                <a:spcPct val="100000"/>
              </a:lnSpc>
              <a:spcBef>
                <a:spcPts val="0"/>
              </a:spcBef>
              <a:spcAft>
                <a:spcPts val="0"/>
              </a:spcAft>
              <a:buClr>
                <a:srgbClr val="000000"/>
              </a:buClr>
              <a:buSzPts val="1200"/>
              <a:buFont typeface="Arial"/>
              <a:buNone/>
              <a:defRPr sz="1200" b="1" i="0" u="none" strike="noStrike" cap="none">
                <a:solidFill>
                  <a:srgbClr val="80296F"/>
                </a:solidFill>
                <a:latin typeface="Comfortaa"/>
                <a:ea typeface="Comfortaa"/>
                <a:cs typeface="Comfortaa"/>
                <a:sym typeface="Comfortaa"/>
              </a:defRPr>
            </a:lvl7pPr>
            <a:lvl8pPr marL="0" marR="0" lvl="7" indent="0" algn="ctr">
              <a:lnSpc>
                <a:spcPct val="100000"/>
              </a:lnSpc>
              <a:spcBef>
                <a:spcPts val="0"/>
              </a:spcBef>
              <a:spcAft>
                <a:spcPts val="0"/>
              </a:spcAft>
              <a:buClr>
                <a:srgbClr val="000000"/>
              </a:buClr>
              <a:buSzPts val="1200"/>
              <a:buFont typeface="Arial"/>
              <a:buNone/>
              <a:defRPr sz="1200" b="1" i="0" u="none" strike="noStrike" cap="none">
                <a:solidFill>
                  <a:srgbClr val="80296F"/>
                </a:solidFill>
                <a:latin typeface="Comfortaa"/>
                <a:ea typeface="Comfortaa"/>
                <a:cs typeface="Comfortaa"/>
                <a:sym typeface="Comfortaa"/>
              </a:defRPr>
            </a:lvl8pPr>
            <a:lvl9pPr marL="0" marR="0" lvl="8" indent="0" algn="ctr">
              <a:lnSpc>
                <a:spcPct val="100000"/>
              </a:lnSpc>
              <a:spcBef>
                <a:spcPts val="0"/>
              </a:spcBef>
              <a:spcAft>
                <a:spcPts val="0"/>
              </a:spcAft>
              <a:buClr>
                <a:srgbClr val="000000"/>
              </a:buClr>
              <a:buSzPts val="1200"/>
              <a:buFont typeface="Arial"/>
              <a:buNone/>
              <a:defRPr sz="1200" b="1" i="0" u="none" strike="noStrike" cap="none">
                <a:solidFill>
                  <a:srgbClr val="80296F"/>
                </a:solidFill>
                <a:latin typeface="Comfortaa"/>
                <a:ea typeface="Comfortaa"/>
                <a:cs typeface="Comfortaa"/>
                <a:sym typeface="Comfortaa"/>
              </a:defRPr>
            </a:lvl9pPr>
          </a:lstStyle>
          <a:p>
            <a:pPr marL="0" lvl="0" indent="0" algn="ctr" rtl="0">
              <a:spcBef>
                <a:spcPts val="0"/>
              </a:spcBef>
              <a:spcAft>
                <a:spcPts val="0"/>
              </a:spcAft>
              <a:buNone/>
            </a:pPr>
            <a:fld id="{00000000-1234-1234-1234-123412341234}" type="slidenum">
              <a:rPr lang="it"/>
              <a:t>‹N›</a:t>
            </a:fld>
            <a:endParaRPr dirty="0"/>
          </a:p>
        </p:txBody>
      </p:sp>
      <p:sp>
        <p:nvSpPr>
          <p:cNvPr id="16" name="Google Shape;16;p3"/>
          <p:cNvSpPr/>
          <p:nvPr/>
        </p:nvSpPr>
        <p:spPr>
          <a:xfrm>
            <a:off x="791300" y="4648425"/>
            <a:ext cx="8359500" cy="495000"/>
          </a:xfrm>
          <a:prstGeom prst="rect">
            <a:avLst/>
          </a:prstGeom>
          <a:solidFill>
            <a:srgbClr val="80296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7" name="Google Shape;17;p3"/>
          <p:cNvSpPr txBox="1"/>
          <p:nvPr/>
        </p:nvSpPr>
        <p:spPr>
          <a:xfrm>
            <a:off x="923850" y="4783100"/>
            <a:ext cx="6012000" cy="2151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000"/>
              <a:buFont typeface="Arial"/>
              <a:buNone/>
            </a:pPr>
            <a:r>
              <a:rPr lang="it" sz="1000" b="0" i="0" u="none" strike="noStrike" cap="none">
                <a:solidFill>
                  <a:schemeClr val="lt1"/>
                </a:solidFill>
                <a:latin typeface="Arial"/>
                <a:ea typeface="Arial"/>
                <a:cs typeface="Arial"/>
                <a:sym typeface="Arial"/>
              </a:rPr>
              <a:t>Un servizio di aggiornamento scientifico sostenuto da un contributo educazionale non condizionante di</a:t>
            </a:r>
            <a:endParaRPr sz="1000" b="0" i="0" u="none" strike="noStrike" cap="none" dirty="0">
              <a:solidFill>
                <a:schemeClr val="lt1"/>
              </a:solidFill>
              <a:latin typeface="Arial"/>
              <a:ea typeface="Arial"/>
              <a:cs typeface="Arial"/>
              <a:sym typeface="Arial"/>
            </a:endParaRPr>
          </a:p>
        </p:txBody>
      </p:sp>
      <p:pic>
        <p:nvPicPr>
          <p:cNvPr id="18" name="Google Shape;18;p3"/>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6859025" y="4722525"/>
            <a:ext cx="678405" cy="377525"/>
          </a:xfrm>
          <a:prstGeom prst="rect">
            <a:avLst/>
          </a:prstGeom>
          <a:noFill/>
          <a:ln>
            <a:noFill/>
          </a:ln>
        </p:spPr>
      </p:pic>
      <p:pic>
        <p:nvPicPr>
          <p:cNvPr id="19" name="Google Shape;19;p3"/>
          <p:cNvPicPr preferRelativeResize="0"/>
          <p:nvPr/>
        </p:nvPicPr>
        <p:blipFill rotWithShape="1">
          <a:blip r:embed="rId3" cstate="screen">
            <a:alphaModFix/>
            <a:extLst>
              <a:ext uri="{28A0092B-C50C-407E-A947-70E740481C1C}">
                <a14:useLocalDpi xmlns:a14="http://schemas.microsoft.com/office/drawing/2010/main"/>
              </a:ext>
            </a:extLst>
          </a:blip>
          <a:srcRect t="-17645"/>
          <a:stretch/>
        </p:blipFill>
        <p:spPr>
          <a:xfrm rot="10800000" flipH="1">
            <a:off x="5915300" y="1"/>
            <a:ext cx="3231675" cy="4137599"/>
          </a:xfrm>
          <a:prstGeom prst="rect">
            <a:avLst/>
          </a:prstGeom>
          <a:noFill/>
          <a:ln>
            <a:noFill/>
          </a:ln>
        </p:spPr>
      </p:pic>
      <p:sp>
        <p:nvSpPr>
          <p:cNvPr id="20" name="Google Shape;20;p3"/>
          <p:cNvSpPr txBox="1"/>
          <p:nvPr/>
        </p:nvSpPr>
        <p:spPr>
          <a:xfrm>
            <a:off x="1228725" y="257150"/>
            <a:ext cx="5088900" cy="8505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2000"/>
              <a:buFont typeface="Arial"/>
              <a:buNone/>
            </a:pPr>
            <a:r>
              <a:rPr lang="it" sz="2000" b="1" i="0" u="none" strike="noStrike" cap="none">
                <a:solidFill>
                  <a:srgbClr val="80296F"/>
                </a:solidFill>
                <a:latin typeface="Comfortaa"/>
                <a:ea typeface="Comfortaa"/>
                <a:cs typeface="Comfortaa"/>
                <a:sym typeface="Comfortaa"/>
              </a:rPr>
              <a:t>Dermatology summaries collection</a:t>
            </a:r>
            <a:endParaRPr sz="2000" b="1" i="0" u="none" strike="noStrike" cap="none" dirty="0">
              <a:solidFill>
                <a:srgbClr val="80296F"/>
              </a:solidFill>
              <a:latin typeface="Comfortaa"/>
              <a:ea typeface="Comfortaa"/>
              <a:cs typeface="Comfortaa"/>
              <a:sym typeface="Comfortaa"/>
            </a:endParaRPr>
          </a:p>
          <a:p>
            <a:pPr marL="0" marR="0" lvl="0" indent="0" algn="l" rtl="0">
              <a:lnSpc>
                <a:spcPct val="100000"/>
              </a:lnSpc>
              <a:spcBef>
                <a:spcPts val="0"/>
              </a:spcBef>
              <a:spcAft>
                <a:spcPts val="0"/>
              </a:spcAft>
              <a:buClr>
                <a:srgbClr val="000000"/>
              </a:buClr>
              <a:buSzPts val="1400"/>
              <a:buFont typeface="Arial"/>
              <a:buNone/>
            </a:pPr>
            <a:r>
              <a:rPr lang="it" sz="1400" b="0" i="0" u="none" strike="noStrike" cap="none">
                <a:solidFill>
                  <a:srgbClr val="000000"/>
                </a:solidFill>
                <a:latin typeface="Arial"/>
                <a:ea typeface="Arial"/>
                <a:cs typeface="Arial"/>
                <a:sym typeface="Arial"/>
              </a:rPr>
              <a:t>Dalla lettura internazionale | Focus sulla psoriasi</a:t>
            </a:r>
            <a:endParaRPr sz="1400" b="0" i="0" u="none" strike="noStrike" cap="none" dirty="0">
              <a:solidFill>
                <a:srgbClr val="000000"/>
              </a:solidFill>
              <a:latin typeface="Arial"/>
              <a:ea typeface="Arial"/>
              <a:cs typeface="Arial"/>
              <a:sym typeface="Arial"/>
            </a:endParaRPr>
          </a:p>
        </p:txBody>
      </p:sp>
      <p:pic>
        <p:nvPicPr>
          <p:cNvPr id="21" name="Google Shape;21;p3"/>
          <p:cNvPicPr preferRelativeResize="0"/>
          <p:nvPr/>
        </p:nvPicPr>
        <p:blipFill rotWithShape="1">
          <a:blip r:embed="rId4" cstate="screen">
            <a:alphaModFix/>
            <a:extLst>
              <a:ext uri="{28A0092B-C50C-407E-A947-70E740481C1C}">
                <a14:useLocalDpi xmlns:a14="http://schemas.microsoft.com/office/drawing/2010/main"/>
              </a:ext>
            </a:extLst>
          </a:blip>
          <a:srcRect/>
          <a:stretch/>
        </p:blipFill>
        <p:spPr>
          <a:xfrm>
            <a:off x="424100" y="287000"/>
            <a:ext cx="678300" cy="678300"/>
          </a:xfrm>
          <a:prstGeom prst="rect">
            <a:avLst/>
          </a:prstGeom>
          <a:noFill/>
          <a:ln>
            <a:noFill/>
          </a:ln>
        </p:spPr>
      </p:pic>
      <p:sp>
        <p:nvSpPr>
          <p:cNvPr id="22" name="Google Shape;22;p3"/>
          <p:cNvSpPr/>
          <p:nvPr/>
        </p:nvSpPr>
        <p:spPr>
          <a:xfrm>
            <a:off x="0" y="4648425"/>
            <a:ext cx="791400" cy="14700"/>
          </a:xfrm>
          <a:prstGeom prst="rect">
            <a:avLst/>
          </a:prstGeom>
          <a:solidFill>
            <a:srgbClr val="BF900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23"/>
        <p:cNvGrpSpPr/>
        <p:nvPr/>
      </p:nvGrpSpPr>
      <p:grpSpPr>
        <a:xfrm>
          <a:off x="0" y="0"/>
          <a:ext cx="0" cy="0"/>
          <a:chOff x="0" y="0"/>
          <a:chExt cx="0" cy="0"/>
        </a:xfrm>
      </p:grpSpPr>
      <p:sp>
        <p:nvSpPr>
          <p:cNvPr id="24" name="Google Shape;24;p4"/>
          <p:cNvSpPr txBox="1">
            <a:spLocks noGrp="1"/>
          </p:cNvSpPr>
          <p:nvPr>
            <p:ph type="body" idx="1"/>
          </p:nvPr>
        </p:nvSpPr>
        <p:spPr>
          <a:xfrm>
            <a:off x="1245675" y="333050"/>
            <a:ext cx="6722100" cy="4188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Clr>
                <a:srgbClr val="80296F"/>
              </a:buClr>
              <a:buSzPts val="2000"/>
              <a:buFont typeface="Comfortaa"/>
              <a:buNone/>
              <a:defRPr sz="2000" b="1">
                <a:solidFill>
                  <a:srgbClr val="80296F"/>
                </a:solidFill>
                <a:latin typeface="Comfortaa"/>
                <a:ea typeface="Comfortaa"/>
                <a:cs typeface="Comfortaa"/>
                <a:sym typeface="Comfortaa"/>
              </a:defRPr>
            </a:lvl1pPr>
          </a:lstStyle>
          <a:p>
            <a:endParaRPr/>
          </a:p>
        </p:txBody>
      </p:sp>
      <p:sp>
        <p:nvSpPr>
          <p:cNvPr id="25" name="Google Shape;25;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
              <a:t>‹N›</a:t>
            </a:fld>
            <a:endParaRPr dirty="0"/>
          </a:p>
        </p:txBody>
      </p:sp>
      <p:sp>
        <p:nvSpPr>
          <p:cNvPr id="26" name="Google Shape;26;p4"/>
          <p:cNvSpPr txBox="1">
            <a:spLocks noGrp="1"/>
          </p:cNvSpPr>
          <p:nvPr>
            <p:ph type="sldNum" idx="2"/>
          </p:nvPr>
        </p:nvSpPr>
        <p:spPr>
          <a:xfrm>
            <a:off x="114025" y="4722525"/>
            <a:ext cx="570000" cy="418800"/>
          </a:xfrm>
          <a:prstGeom prst="rect">
            <a:avLst/>
          </a:prstGeom>
          <a:noFill/>
          <a:ln>
            <a:noFill/>
          </a:ln>
        </p:spPr>
        <p:txBody>
          <a:bodyPr spcFirstLastPara="1" wrap="square" lIns="91425" tIns="91425" rIns="91425" bIns="91425"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0" u="none" strike="noStrike" cap="none">
                <a:solidFill>
                  <a:srgbClr val="80296F"/>
                </a:solidFill>
                <a:latin typeface="Comfortaa"/>
                <a:ea typeface="Comfortaa"/>
                <a:cs typeface="Comfortaa"/>
                <a:sym typeface="Comfortaa"/>
              </a:defRPr>
            </a:lvl1pPr>
            <a:lvl2pPr marL="0" marR="0" lvl="1" indent="0" algn="ctr">
              <a:lnSpc>
                <a:spcPct val="100000"/>
              </a:lnSpc>
              <a:spcBef>
                <a:spcPts val="0"/>
              </a:spcBef>
              <a:spcAft>
                <a:spcPts val="0"/>
              </a:spcAft>
              <a:buClr>
                <a:srgbClr val="000000"/>
              </a:buClr>
              <a:buSzPts val="1200"/>
              <a:buFont typeface="Arial"/>
              <a:buNone/>
              <a:defRPr sz="1200" b="1" i="0" u="none" strike="noStrike" cap="none">
                <a:solidFill>
                  <a:srgbClr val="80296F"/>
                </a:solidFill>
                <a:latin typeface="Comfortaa"/>
                <a:ea typeface="Comfortaa"/>
                <a:cs typeface="Comfortaa"/>
                <a:sym typeface="Comfortaa"/>
              </a:defRPr>
            </a:lvl2pPr>
            <a:lvl3pPr marL="0" marR="0" lvl="2" indent="0" algn="ctr">
              <a:lnSpc>
                <a:spcPct val="100000"/>
              </a:lnSpc>
              <a:spcBef>
                <a:spcPts val="0"/>
              </a:spcBef>
              <a:spcAft>
                <a:spcPts val="0"/>
              </a:spcAft>
              <a:buClr>
                <a:srgbClr val="000000"/>
              </a:buClr>
              <a:buSzPts val="1200"/>
              <a:buFont typeface="Arial"/>
              <a:buNone/>
              <a:defRPr sz="1200" b="1" i="0" u="none" strike="noStrike" cap="none">
                <a:solidFill>
                  <a:srgbClr val="80296F"/>
                </a:solidFill>
                <a:latin typeface="Comfortaa"/>
                <a:ea typeface="Comfortaa"/>
                <a:cs typeface="Comfortaa"/>
                <a:sym typeface="Comfortaa"/>
              </a:defRPr>
            </a:lvl3pPr>
            <a:lvl4pPr marL="0" marR="0" lvl="3" indent="0" algn="ctr">
              <a:lnSpc>
                <a:spcPct val="100000"/>
              </a:lnSpc>
              <a:spcBef>
                <a:spcPts val="0"/>
              </a:spcBef>
              <a:spcAft>
                <a:spcPts val="0"/>
              </a:spcAft>
              <a:buClr>
                <a:srgbClr val="000000"/>
              </a:buClr>
              <a:buSzPts val="1200"/>
              <a:buFont typeface="Arial"/>
              <a:buNone/>
              <a:defRPr sz="1200" b="1" i="0" u="none" strike="noStrike" cap="none">
                <a:solidFill>
                  <a:srgbClr val="80296F"/>
                </a:solidFill>
                <a:latin typeface="Comfortaa"/>
                <a:ea typeface="Comfortaa"/>
                <a:cs typeface="Comfortaa"/>
                <a:sym typeface="Comfortaa"/>
              </a:defRPr>
            </a:lvl4pPr>
            <a:lvl5pPr marL="0" marR="0" lvl="4" indent="0" algn="ctr">
              <a:lnSpc>
                <a:spcPct val="100000"/>
              </a:lnSpc>
              <a:spcBef>
                <a:spcPts val="0"/>
              </a:spcBef>
              <a:spcAft>
                <a:spcPts val="0"/>
              </a:spcAft>
              <a:buClr>
                <a:srgbClr val="000000"/>
              </a:buClr>
              <a:buSzPts val="1200"/>
              <a:buFont typeface="Arial"/>
              <a:buNone/>
              <a:defRPr sz="1200" b="1" i="0" u="none" strike="noStrike" cap="none">
                <a:solidFill>
                  <a:srgbClr val="80296F"/>
                </a:solidFill>
                <a:latin typeface="Comfortaa"/>
                <a:ea typeface="Comfortaa"/>
                <a:cs typeface="Comfortaa"/>
                <a:sym typeface="Comfortaa"/>
              </a:defRPr>
            </a:lvl5pPr>
            <a:lvl6pPr marL="0" marR="0" lvl="5" indent="0" algn="ctr">
              <a:lnSpc>
                <a:spcPct val="100000"/>
              </a:lnSpc>
              <a:spcBef>
                <a:spcPts val="0"/>
              </a:spcBef>
              <a:spcAft>
                <a:spcPts val="0"/>
              </a:spcAft>
              <a:buClr>
                <a:srgbClr val="000000"/>
              </a:buClr>
              <a:buSzPts val="1200"/>
              <a:buFont typeface="Arial"/>
              <a:buNone/>
              <a:defRPr sz="1200" b="1" i="0" u="none" strike="noStrike" cap="none">
                <a:solidFill>
                  <a:srgbClr val="80296F"/>
                </a:solidFill>
                <a:latin typeface="Comfortaa"/>
                <a:ea typeface="Comfortaa"/>
                <a:cs typeface="Comfortaa"/>
                <a:sym typeface="Comfortaa"/>
              </a:defRPr>
            </a:lvl6pPr>
            <a:lvl7pPr marL="0" marR="0" lvl="6" indent="0" algn="ctr">
              <a:lnSpc>
                <a:spcPct val="100000"/>
              </a:lnSpc>
              <a:spcBef>
                <a:spcPts val="0"/>
              </a:spcBef>
              <a:spcAft>
                <a:spcPts val="0"/>
              </a:spcAft>
              <a:buClr>
                <a:srgbClr val="000000"/>
              </a:buClr>
              <a:buSzPts val="1200"/>
              <a:buFont typeface="Arial"/>
              <a:buNone/>
              <a:defRPr sz="1200" b="1" i="0" u="none" strike="noStrike" cap="none">
                <a:solidFill>
                  <a:srgbClr val="80296F"/>
                </a:solidFill>
                <a:latin typeface="Comfortaa"/>
                <a:ea typeface="Comfortaa"/>
                <a:cs typeface="Comfortaa"/>
                <a:sym typeface="Comfortaa"/>
              </a:defRPr>
            </a:lvl7pPr>
            <a:lvl8pPr marL="0" marR="0" lvl="7" indent="0" algn="ctr">
              <a:lnSpc>
                <a:spcPct val="100000"/>
              </a:lnSpc>
              <a:spcBef>
                <a:spcPts val="0"/>
              </a:spcBef>
              <a:spcAft>
                <a:spcPts val="0"/>
              </a:spcAft>
              <a:buClr>
                <a:srgbClr val="000000"/>
              </a:buClr>
              <a:buSzPts val="1200"/>
              <a:buFont typeface="Arial"/>
              <a:buNone/>
              <a:defRPr sz="1200" b="1" i="0" u="none" strike="noStrike" cap="none">
                <a:solidFill>
                  <a:srgbClr val="80296F"/>
                </a:solidFill>
                <a:latin typeface="Comfortaa"/>
                <a:ea typeface="Comfortaa"/>
                <a:cs typeface="Comfortaa"/>
                <a:sym typeface="Comfortaa"/>
              </a:defRPr>
            </a:lvl8pPr>
            <a:lvl9pPr marL="0" marR="0" lvl="8" indent="0" algn="ctr">
              <a:lnSpc>
                <a:spcPct val="100000"/>
              </a:lnSpc>
              <a:spcBef>
                <a:spcPts val="0"/>
              </a:spcBef>
              <a:spcAft>
                <a:spcPts val="0"/>
              </a:spcAft>
              <a:buClr>
                <a:srgbClr val="000000"/>
              </a:buClr>
              <a:buSzPts val="1200"/>
              <a:buFont typeface="Arial"/>
              <a:buNone/>
              <a:defRPr sz="1200" b="1" i="0" u="none" strike="noStrike" cap="none">
                <a:solidFill>
                  <a:srgbClr val="80296F"/>
                </a:solidFill>
                <a:latin typeface="Comfortaa"/>
                <a:ea typeface="Comfortaa"/>
                <a:cs typeface="Comfortaa"/>
                <a:sym typeface="Comfortaa"/>
              </a:defRPr>
            </a:lvl9pPr>
          </a:lstStyle>
          <a:p>
            <a:pPr marL="0" lvl="0" indent="0" algn="ctr" rtl="0">
              <a:spcBef>
                <a:spcPts val="0"/>
              </a:spcBef>
              <a:spcAft>
                <a:spcPts val="0"/>
              </a:spcAft>
              <a:buNone/>
            </a:pPr>
            <a:fld id="{00000000-1234-1234-1234-123412341234}" type="slidenum">
              <a:rPr lang="it"/>
              <a:t>‹N›</a:t>
            </a:fld>
            <a:endParaRPr dirty="0"/>
          </a:p>
        </p:txBody>
      </p:sp>
      <p:sp>
        <p:nvSpPr>
          <p:cNvPr id="27" name="Google Shape;27;p4"/>
          <p:cNvSpPr/>
          <p:nvPr/>
        </p:nvSpPr>
        <p:spPr>
          <a:xfrm>
            <a:off x="791300" y="4648425"/>
            <a:ext cx="8359500" cy="495000"/>
          </a:xfrm>
          <a:prstGeom prst="rect">
            <a:avLst/>
          </a:prstGeom>
          <a:solidFill>
            <a:srgbClr val="80296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28" name="Google Shape;28;p4"/>
          <p:cNvSpPr txBox="1"/>
          <p:nvPr/>
        </p:nvSpPr>
        <p:spPr>
          <a:xfrm>
            <a:off x="923850" y="4783100"/>
            <a:ext cx="1169100" cy="2151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000"/>
              <a:buFont typeface="Arial"/>
              <a:buNone/>
            </a:pPr>
            <a:r>
              <a:rPr lang="it" sz="1000" b="0" i="0" u="none" strike="noStrike" cap="none">
                <a:solidFill>
                  <a:schemeClr val="lt1"/>
                </a:solidFill>
                <a:latin typeface="Arial"/>
                <a:ea typeface="Arial"/>
                <a:cs typeface="Arial"/>
                <a:sym typeface="Arial"/>
              </a:rPr>
              <a:t>Developed by</a:t>
            </a:r>
            <a:endParaRPr sz="1000" b="0" i="0" u="none" strike="noStrike" cap="none" dirty="0">
              <a:solidFill>
                <a:schemeClr val="lt1"/>
              </a:solidFill>
              <a:latin typeface="Arial"/>
              <a:ea typeface="Arial"/>
              <a:cs typeface="Arial"/>
              <a:sym typeface="Arial"/>
            </a:endParaRPr>
          </a:p>
        </p:txBody>
      </p:sp>
      <p:pic>
        <p:nvPicPr>
          <p:cNvPr id="29" name="Google Shape;29;p4"/>
          <p:cNvPicPr preferRelativeResize="0"/>
          <p:nvPr/>
        </p:nvPicPr>
        <p:blipFill rotWithShape="1">
          <a:blip r:embed="rId2" cstate="screen">
            <a:alphaModFix/>
            <a:extLst>
              <a:ext uri="{28A0092B-C50C-407E-A947-70E740481C1C}">
                <a14:useLocalDpi xmlns:a14="http://schemas.microsoft.com/office/drawing/2010/main"/>
              </a:ext>
            </a:extLst>
          </a:blip>
          <a:srcRect t="-17645"/>
          <a:stretch/>
        </p:blipFill>
        <p:spPr>
          <a:xfrm rot="10800000" flipH="1">
            <a:off x="5915300" y="1"/>
            <a:ext cx="3231675" cy="4137599"/>
          </a:xfrm>
          <a:prstGeom prst="rect">
            <a:avLst/>
          </a:prstGeom>
          <a:noFill/>
          <a:ln>
            <a:noFill/>
          </a:ln>
        </p:spPr>
      </p:pic>
      <p:pic>
        <p:nvPicPr>
          <p:cNvPr id="30" name="Google Shape;30;p4"/>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424100" y="287000"/>
            <a:ext cx="678300" cy="678300"/>
          </a:xfrm>
          <a:prstGeom prst="rect">
            <a:avLst/>
          </a:prstGeom>
          <a:noFill/>
          <a:ln>
            <a:noFill/>
          </a:ln>
        </p:spPr>
      </p:pic>
      <p:sp>
        <p:nvSpPr>
          <p:cNvPr id="31" name="Google Shape;31;p4"/>
          <p:cNvSpPr txBox="1">
            <a:spLocks noGrp="1"/>
          </p:cNvSpPr>
          <p:nvPr>
            <p:ph type="title"/>
          </p:nvPr>
        </p:nvSpPr>
        <p:spPr>
          <a:xfrm>
            <a:off x="1245675" y="640800"/>
            <a:ext cx="5317200" cy="3468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1200"/>
              <a:buNone/>
              <a:defRPr sz="1200"/>
            </a:lvl1pPr>
            <a:lvl2pPr lvl="1" algn="l">
              <a:lnSpc>
                <a:spcPct val="100000"/>
              </a:lnSpc>
              <a:spcBef>
                <a:spcPts val="0"/>
              </a:spcBef>
              <a:spcAft>
                <a:spcPts val="0"/>
              </a:spcAft>
              <a:buSzPts val="1200"/>
              <a:buNone/>
              <a:defRPr sz="1200"/>
            </a:lvl2pPr>
            <a:lvl3pPr lvl="2" algn="l">
              <a:lnSpc>
                <a:spcPct val="100000"/>
              </a:lnSpc>
              <a:spcBef>
                <a:spcPts val="0"/>
              </a:spcBef>
              <a:spcAft>
                <a:spcPts val="0"/>
              </a:spcAft>
              <a:buSzPts val="1200"/>
              <a:buNone/>
              <a:defRPr sz="1200"/>
            </a:lvl3pPr>
            <a:lvl4pPr lvl="3" algn="l">
              <a:lnSpc>
                <a:spcPct val="100000"/>
              </a:lnSpc>
              <a:spcBef>
                <a:spcPts val="0"/>
              </a:spcBef>
              <a:spcAft>
                <a:spcPts val="0"/>
              </a:spcAft>
              <a:buSzPts val="1200"/>
              <a:buNone/>
              <a:defRPr sz="1200"/>
            </a:lvl4pPr>
            <a:lvl5pPr lvl="4" algn="l">
              <a:lnSpc>
                <a:spcPct val="100000"/>
              </a:lnSpc>
              <a:spcBef>
                <a:spcPts val="0"/>
              </a:spcBef>
              <a:spcAft>
                <a:spcPts val="0"/>
              </a:spcAft>
              <a:buSzPts val="1200"/>
              <a:buNone/>
              <a:defRPr sz="1200"/>
            </a:lvl5pPr>
            <a:lvl6pPr lvl="5" algn="l">
              <a:lnSpc>
                <a:spcPct val="100000"/>
              </a:lnSpc>
              <a:spcBef>
                <a:spcPts val="0"/>
              </a:spcBef>
              <a:spcAft>
                <a:spcPts val="0"/>
              </a:spcAft>
              <a:buSzPts val="1200"/>
              <a:buNone/>
              <a:defRPr sz="1200"/>
            </a:lvl6pPr>
            <a:lvl7pPr lvl="6" algn="l">
              <a:lnSpc>
                <a:spcPct val="100000"/>
              </a:lnSpc>
              <a:spcBef>
                <a:spcPts val="0"/>
              </a:spcBef>
              <a:spcAft>
                <a:spcPts val="0"/>
              </a:spcAft>
              <a:buSzPts val="1200"/>
              <a:buNone/>
              <a:defRPr sz="1200"/>
            </a:lvl7pPr>
            <a:lvl8pPr lvl="7" algn="l">
              <a:lnSpc>
                <a:spcPct val="100000"/>
              </a:lnSpc>
              <a:spcBef>
                <a:spcPts val="0"/>
              </a:spcBef>
              <a:spcAft>
                <a:spcPts val="0"/>
              </a:spcAft>
              <a:buSzPts val="1200"/>
              <a:buNone/>
              <a:defRPr sz="1200"/>
            </a:lvl8pPr>
            <a:lvl9pPr lvl="8" algn="l">
              <a:lnSpc>
                <a:spcPct val="100000"/>
              </a:lnSpc>
              <a:spcBef>
                <a:spcPts val="0"/>
              </a:spcBef>
              <a:spcAft>
                <a:spcPts val="0"/>
              </a:spcAft>
              <a:buSzPts val="1200"/>
              <a:buNone/>
              <a:defRPr sz="1200"/>
            </a:lvl9pPr>
          </a:lstStyle>
          <a:p>
            <a:endParaRPr/>
          </a:p>
        </p:txBody>
      </p:sp>
      <p:sp>
        <p:nvSpPr>
          <p:cNvPr id="32" name="Google Shape;32;p4"/>
          <p:cNvSpPr/>
          <p:nvPr/>
        </p:nvSpPr>
        <p:spPr>
          <a:xfrm>
            <a:off x="15650" y="1221275"/>
            <a:ext cx="1659600" cy="3405600"/>
          </a:xfrm>
          <a:prstGeom prst="rect">
            <a:avLst/>
          </a:prstGeom>
          <a:solidFill>
            <a:srgbClr val="F1E5E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cxnSp>
        <p:nvCxnSpPr>
          <p:cNvPr id="33" name="Google Shape;33;p4"/>
          <p:cNvCxnSpPr/>
          <p:nvPr/>
        </p:nvCxnSpPr>
        <p:spPr>
          <a:xfrm rot="10800000">
            <a:off x="0" y="1221275"/>
            <a:ext cx="6059400" cy="0"/>
          </a:xfrm>
          <a:prstGeom prst="straightConnector1">
            <a:avLst/>
          </a:prstGeom>
          <a:noFill/>
          <a:ln w="9525" cap="flat" cmpd="sng">
            <a:solidFill>
              <a:srgbClr val="BF9000"/>
            </a:solidFill>
            <a:prstDash val="solid"/>
            <a:round/>
            <a:headEnd type="none" w="sm" len="sm"/>
            <a:tailEnd type="none" w="sm" len="sm"/>
          </a:ln>
        </p:spPr>
      </p:cxnSp>
      <p:pic>
        <p:nvPicPr>
          <p:cNvPr id="34" name="Google Shape;34;p4"/>
          <p:cNvPicPr preferRelativeResize="0"/>
          <p:nvPr/>
        </p:nvPicPr>
        <p:blipFill rotWithShape="1">
          <a:blip r:embed="rId4" cstate="screen">
            <a:alphaModFix/>
            <a:extLst>
              <a:ext uri="{28A0092B-C50C-407E-A947-70E740481C1C}">
                <a14:useLocalDpi xmlns:a14="http://schemas.microsoft.com/office/drawing/2010/main"/>
              </a:ext>
            </a:extLst>
          </a:blip>
          <a:srcRect/>
          <a:stretch/>
        </p:blipFill>
        <p:spPr>
          <a:xfrm>
            <a:off x="1850350" y="4823225"/>
            <a:ext cx="808425" cy="134875"/>
          </a:xfrm>
          <a:prstGeom prst="rect">
            <a:avLst/>
          </a:prstGeom>
          <a:noFill/>
          <a:ln>
            <a:noFill/>
          </a:ln>
        </p:spPr>
      </p:pic>
      <p:sp>
        <p:nvSpPr>
          <p:cNvPr id="35" name="Google Shape;35;p4"/>
          <p:cNvSpPr/>
          <p:nvPr/>
        </p:nvSpPr>
        <p:spPr>
          <a:xfrm>
            <a:off x="0" y="4648425"/>
            <a:ext cx="791400" cy="14700"/>
          </a:xfrm>
          <a:prstGeom prst="rect">
            <a:avLst/>
          </a:prstGeom>
          <a:solidFill>
            <a:srgbClr val="BF900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6"/>
        <p:cNvGrpSpPr/>
        <p:nvPr/>
      </p:nvGrpSpPr>
      <p:grpSpPr>
        <a:xfrm>
          <a:off x="0" y="0"/>
          <a:ext cx="0" cy="0"/>
          <a:chOff x="0" y="0"/>
          <a:chExt cx="0" cy="0"/>
        </a:xfrm>
      </p:grpSpPr>
      <p:sp>
        <p:nvSpPr>
          <p:cNvPr id="37" name="Google Shape;37;p5"/>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38" name="Google Shape;38;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
              <a:t>‹N›</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39"/>
        <p:cNvGrpSpPr/>
        <p:nvPr/>
      </p:nvGrpSpPr>
      <p:grpSpPr>
        <a:xfrm>
          <a:off x="0" y="0"/>
          <a:ext cx="0" cy="0"/>
          <a:chOff x="0" y="0"/>
          <a:chExt cx="0" cy="0"/>
        </a:xfrm>
      </p:grpSpPr>
      <p:sp>
        <p:nvSpPr>
          <p:cNvPr id="40" name="Google Shape;40;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41" name="Google Shape;41;p6"/>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42" name="Google Shape;42;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
              <a:t>‹N›</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43"/>
        <p:cNvGrpSpPr/>
        <p:nvPr/>
      </p:nvGrpSpPr>
      <p:grpSpPr>
        <a:xfrm>
          <a:off x="0" y="0"/>
          <a:ext cx="0" cy="0"/>
          <a:chOff x="0" y="0"/>
          <a:chExt cx="0" cy="0"/>
        </a:xfrm>
      </p:grpSpPr>
      <p:sp>
        <p:nvSpPr>
          <p:cNvPr id="44" name="Google Shape;44;p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45" name="Google Shape;45;p7"/>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46" name="Google Shape;46;p7"/>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47" name="Google Shape;47;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
              <a:t>‹N›</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8"/>
        <p:cNvGrpSpPr/>
        <p:nvPr/>
      </p:nvGrpSpPr>
      <p:grpSpPr>
        <a:xfrm>
          <a:off x="0" y="0"/>
          <a:ext cx="0" cy="0"/>
          <a:chOff x="0" y="0"/>
          <a:chExt cx="0" cy="0"/>
        </a:xfrm>
      </p:grpSpPr>
      <p:sp>
        <p:nvSpPr>
          <p:cNvPr id="49" name="Google Shape;49;p8"/>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50" name="Google Shape;50;p8"/>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51" name="Google Shape;51;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
              <a:t>‹N›</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2"/>
        <p:cNvGrpSpPr/>
        <p:nvPr/>
      </p:nvGrpSpPr>
      <p:grpSpPr>
        <a:xfrm>
          <a:off x="0" y="0"/>
          <a:ext cx="0" cy="0"/>
          <a:chOff x="0" y="0"/>
          <a:chExt cx="0" cy="0"/>
        </a:xfrm>
      </p:grpSpPr>
      <p:sp>
        <p:nvSpPr>
          <p:cNvPr id="53" name="Google Shape;53;p9"/>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54" name="Google Shape;54;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
              <a:t>‹N›</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5"/>
        <p:cNvGrpSpPr/>
        <p:nvPr/>
      </p:nvGrpSpPr>
      <p:grpSpPr>
        <a:xfrm>
          <a:off x="0" y="0"/>
          <a:ext cx="0" cy="0"/>
          <a:chOff x="0" y="0"/>
          <a:chExt cx="0" cy="0"/>
        </a:xfrm>
      </p:grpSpPr>
      <p:sp>
        <p:nvSpPr>
          <p:cNvPr id="56" name="Google Shape;56;p10"/>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57" name="Google Shape;57;p10"/>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58" name="Google Shape;58;p10"/>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9" name="Google Shape;59;p10"/>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60" name="Google Shape;60;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
              <a:t>‹N›</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
              <a:t>‹N›</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slide" Target="slide4.xml"/><Relationship Id="rId7"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slide" Target="slide8.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cstate="screen">
            <a:alphaModFix/>
            <a:extLst>
              <a:ext uri="{28A0092B-C50C-407E-A947-70E740481C1C}">
                <a14:useLocalDpi xmlns:a14="http://schemas.microsoft.com/office/drawing/2010/main"/>
              </a:ext>
            </a:extLst>
          </a:blip>
          <a:stretch>
            <a:fillRect/>
          </a:stretch>
        </a:blipFill>
        <a:effectLst/>
      </p:bgPr>
    </p:bg>
    <p:spTree>
      <p:nvGrpSpPr>
        <p:cNvPr id="1" name="Shape 70"/>
        <p:cNvGrpSpPr/>
        <p:nvPr/>
      </p:nvGrpSpPr>
      <p:grpSpPr>
        <a:xfrm>
          <a:off x="0" y="0"/>
          <a:ext cx="0" cy="0"/>
          <a:chOff x="0" y="0"/>
          <a:chExt cx="0" cy="0"/>
        </a:xfrm>
      </p:grpSpPr>
      <p:sp>
        <p:nvSpPr>
          <p:cNvPr id="71" name="Google Shape;71;p13"/>
          <p:cNvSpPr txBox="1">
            <a:spLocks noGrp="1"/>
          </p:cNvSpPr>
          <p:nvPr>
            <p:ph type="ctrTitle"/>
          </p:nvPr>
        </p:nvSpPr>
        <p:spPr>
          <a:xfrm>
            <a:off x="311700" y="1168552"/>
            <a:ext cx="8520600" cy="14709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5200"/>
              <a:buNone/>
            </a:pPr>
            <a:r>
              <a:rPr lang="it" b="1">
                <a:solidFill>
                  <a:srgbClr val="80296F"/>
                </a:solidFill>
                <a:latin typeface="Comfortaa"/>
                <a:ea typeface="Comfortaa"/>
                <a:cs typeface="Comfortaa"/>
                <a:sym typeface="Comfortaa"/>
              </a:rPr>
              <a:t>INFODERMATOLOGY SUMMARIES</a:t>
            </a:r>
            <a:endParaRPr b="1" dirty="0">
              <a:solidFill>
                <a:srgbClr val="80296F"/>
              </a:solidFill>
              <a:latin typeface="Comfortaa"/>
              <a:ea typeface="Comfortaa"/>
              <a:cs typeface="Comfortaa"/>
              <a:sym typeface="Comfortaa"/>
            </a:endParaRPr>
          </a:p>
        </p:txBody>
      </p:sp>
      <p:sp>
        <p:nvSpPr>
          <p:cNvPr id="72" name="Google Shape;72;p13"/>
          <p:cNvSpPr txBox="1">
            <a:spLocks noGrp="1"/>
          </p:cNvSpPr>
          <p:nvPr>
            <p:ph type="subTitle" idx="1"/>
          </p:nvPr>
        </p:nvSpPr>
        <p:spPr>
          <a:xfrm>
            <a:off x="311700" y="2717803"/>
            <a:ext cx="8520600" cy="7047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2800"/>
              <a:buNone/>
            </a:pPr>
            <a:r>
              <a:rPr lang="it">
                <a:solidFill>
                  <a:schemeClr val="dk1"/>
                </a:solidFill>
              </a:rPr>
              <a:t>Focus sulla psoriasi</a:t>
            </a:r>
            <a:endParaRPr dirty="0">
              <a:solidFill>
                <a:schemeClr val="dk1"/>
              </a:solidFill>
            </a:endParaRPr>
          </a:p>
        </p:txBody>
      </p:sp>
      <p:sp>
        <p:nvSpPr>
          <p:cNvPr id="73" name="Google Shape;73;p13"/>
          <p:cNvSpPr txBox="1"/>
          <p:nvPr/>
        </p:nvSpPr>
        <p:spPr>
          <a:xfrm>
            <a:off x="1566000" y="4191651"/>
            <a:ext cx="6012000" cy="2151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000"/>
              <a:buFont typeface="Arial"/>
              <a:buNone/>
            </a:pPr>
            <a:r>
              <a:rPr lang="it" sz="1000" b="0" i="0" u="none" strike="noStrike" cap="none">
                <a:solidFill>
                  <a:schemeClr val="dk1"/>
                </a:solidFill>
                <a:latin typeface="Arial"/>
                <a:ea typeface="Arial"/>
                <a:cs typeface="Arial"/>
                <a:sym typeface="Arial"/>
              </a:rPr>
              <a:t>Un servizio di aggiornamento scientifico sostenuto da un contributo educazionale non condizionante di</a:t>
            </a:r>
            <a:endParaRPr sz="1000" b="0" i="0" u="none" strike="noStrike" cap="none" dirty="0">
              <a:solidFill>
                <a:schemeClr val="dk1"/>
              </a:solidFill>
              <a:latin typeface="Arial"/>
              <a:ea typeface="Arial"/>
              <a:cs typeface="Arial"/>
              <a:sym typeface="Arial"/>
            </a:endParaRPr>
          </a:p>
        </p:txBody>
      </p:sp>
      <p:pic>
        <p:nvPicPr>
          <p:cNvPr id="74" name="Google Shape;74;p13"/>
          <p:cNvPicPr preferRelativeResize="0"/>
          <p:nvPr/>
        </p:nvPicPr>
        <p:blipFill rotWithShape="1">
          <a:blip r:embed="rId4" cstate="screen">
            <a:alphaModFix/>
            <a:extLst>
              <a:ext uri="{28A0092B-C50C-407E-A947-70E740481C1C}">
                <a14:useLocalDpi xmlns:a14="http://schemas.microsoft.com/office/drawing/2010/main"/>
              </a:ext>
            </a:extLst>
          </a:blip>
          <a:srcRect/>
          <a:stretch/>
        </p:blipFill>
        <p:spPr>
          <a:xfrm>
            <a:off x="4032069" y="4442879"/>
            <a:ext cx="1079863" cy="5905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it"/>
              <a:t>2</a:t>
            </a:fld>
            <a:endParaRPr dirty="0"/>
          </a:p>
        </p:txBody>
      </p:sp>
      <p:sp>
        <p:nvSpPr>
          <p:cNvPr id="80" name="Google Shape;80;p14"/>
          <p:cNvSpPr txBox="1">
            <a:spLocks noGrp="1"/>
          </p:cNvSpPr>
          <p:nvPr>
            <p:ph type="sldNum" idx="2"/>
          </p:nvPr>
        </p:nvSpPr>
        <p:spPr>
          <a:xfrm>
            <a:off x="114025" y="4722525"/>
            <a:ext cx="570000" cy="4188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1200"/>
              <a:buNone/>
            </a:pPr>
            <a:fld id="{00000000-1234-1234-1234-123412341234}" type="slidenum">
              <a:rPr lang="it"/>
              <a:t>2</a:t>
            </a:fld>
            <a:endParaRPr dirty="0"/>
          </a:p>
        </p:txBody>
      </p:sp>
      <p:sp>
        <p:nvSpPr>
          <p:cNvPr id="81" name="Google Shape;81;p14"/>
          <p:cNvSpPr txBox="1">
            <a:spLocks noGrp="1"/>
          </p:cNvSpPr>
          <p:nvPr>
            <p:ph type="title" idx="4294967295"/>
          </p:nvPr>
        </p:nvSpPr>
        <p:spPr>
          <a:xfrm>
            <a:off x="357816" y="1421037"/>
            <a:ext cx="8156702" cy="640252"/>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sz="1600" b="1" dirty="0">
                <a:solidFill>
                  <a:srgbClr val="80296F"/>
                </a:solidFill>
                <a:latin typeface="Comfortaa"/>
                <a:ea typeface="Comfortaa"/>
                <a:cs typeface="Comfortaa"/>
                <a:sym typeface="Comfortaa"/>
              </a:rPr>
              <a:t>The impact of psoriasis and sexual orientation on mental and</a:t>
            </a:r>
            <a:br>
              <a:rPr lang="en-GB" sz="1600" b="1" dirty="0">
                <a:solidFill>
                  <a:srgbClr val="80296F"/>
                </a:solidFill>
                <a:latin typeface="Comfortaa"/>
                <a:ea typeface="Comfortaa"/>
                <a:cs typeface="Comfortaa"/>
                <a:sym typeface="Comfortaa"/>
              </a:rPr>
            </a:br>
            <a:r>
              <a:rPr lang="en-GB" sz="1600" b="1" dirty="0">
                <a:solidFill>
                  <a:srgbClr val="80296F"/>
                </a:solidFill>
                <a:latin typeface="Comfortaa"/>
                <a:ea typeface="Comfortaa"/>
                <a:cs typeface="Comfortaa"/>
                <a:sym typeface="Comfortaa"/>
              </a:rPr>
              <a:t>physical health among adults in the United States</a:t>
            </a:r>
            <a:endParaRPr lang="en-GB" sz="2700" dirty="0">
              <a:latin typeface="Comfortaa"/>
              <a:ea typeface="Comfortaa"/>
              <a:cs typeface="Comfortaa"/>
              <a:sym typeface="Comfortaa"/>
            </a:endParaRPr>
          </a:p>
        </p:txBody>
      </p:sp>
      <p:cxnSp>
        <p:nvCxnSpPr>
          <p:cNvPr id="82" name="Google Shape;82;p14"/>
          <p:cNvCxnSpPr/>
          <p:nvPr/>
        </p:nvCxnSpPr>
        <p:spPr>
          <a:xfrm>
            <a:off x="445407" y="2091479"/>
            <a:ext cx="5088900" cy="0"/>
          </a:xfrm>
          <a:prstGeom prst="straightConnector1">
            <a:avLst/>
          </a:prstGeom>
          <a:noFill/>
          <a:ln w="9525" cap="flat" cmpd="sng">
            <a:solidFill>
              <a:srgbClr val="80296F"/>
            </a:solidFill>
            <a:prstDash val="solid"/>
            <a:round/>
            <a:headEnd type="none" w="sm" len="sm"/>
            <a:tailEnd type="none" w="sm" len="sm"/>
          </a:ln>
        </p:spPr>
      </p:cxnSp>
      <p:sp>
        <p:nvSpPr>
          <p:cNvPr id="83" name="Google Shape;83;p14"/>
          <p:cNvSpPr txBox="1">
            <a:spLocks noGrp="1"/>
          </p:cNvSpPr>
          <p:nvPr>
            <p:ph type="body" idx="4294967295"/>
          </p:nvPr>
        </p:nvSpPr>
        <p:spPr>
          <a:xfrm>
            <a:off x="357816" y="2091479"/>
            <a:ext cx="6161517" cy="126654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600"/>
              </a:spcAft>
              <a:buSzPts val="1800"/>
              <a:buNone/>
            </a:pPr>
            <a:r>
              <a:rPr lang="it-IT" sz="1200" dirty="0">
                <a:solidFill>
                  <a:schemeClr val="dk1"/>
                </a:solidFill>
                <a:latin typeface="Comfortaa"/>
                <a:ea typeface="Comfortaa"/>
                <a:cs typeface="Comfortaa"/>
                <a:sym typeface="Comfortaa"/>
              </a:rPr>
              <a:t>Matthew D Mansh, Amy Mulick, Sinéad M Langan</a:t>
            </a:r>
            <a:br>
              <a:rPr lang="it-IT" sz="1200" dirty="0">
                <a:solidFill>
                  <a:schemeClr val="dk1"/>
                </a:solidFill>
                <a:latin typeface="Comfortaa"/>
                <a:ea typeface="Comfortaa"/>
                <a:cs typeface="Comfortaa"/>
                <a:sym typeface="Comfortaa"/>
              </a:rPr>
            </a:br>
            <a:r>
              <a:rPr lang="da-DK" sz="1200" dirty="0">
                <a:solidFill>
                  <a:schemeClr val="dk1"/>
                </a:solidFill>
                <a:latin typeface="Comfortaa"/>
                <a:ea typeface="Comfortaa"/>
                <a:cs typeface="Comfortaa"/>
                <a:sym typeface="Comfortaa"/>
              </a:rPr>
              <a:t>J Am Acad Dermatol. 2022 Jul;87(1):234-237</a:t>
            </a:r>
            <a:endParaRPr lang="it-IT" sz="1200" dirty="0">
              <a:solidFill>
                <a:schemeClr val="dk1"/>
              </a:solidFill>
              <a:latin typeface="Comfortaa"/>
              <a:ea typeface="Comfortaa"/>
              <a:cs typeface="Comfortaa"/>
              <a:sym typeface="Comfortaa"/>
            </a:endParaRPr>
          </a:p>
        </p:txBody>
      </p:sp>
      <p:sp>
        <p:nvSpPr>
          <p:cNvPr id="84" name="Google Shape;84;p14">
            <a:hlinkClick r:id="rId3" action="ppaction://hlinksldjump"/>
          </p:cNvPr>
          <p:cNvSpPr/>
          <p:nvPr/>
        </p:nvSpPr>
        <p:spPr>
          <a:xfrm>
            <a:off x="-2796" y="3045383"/>
            <a:ext cx="2252100" cy="1202700"/>
          </a:xfrm>
          <a:prstGeom prst="rect">
            <a:avLst/>
          </a:prstGeom>
          <a:solidFill>
            <a:schemeClr val="lt1"/>
          </a:solidFill>
          <a:ln>
            <a:noFill/>
          </a:ln>
          <a:effectLst>
            <a:outerShdw blurRad="257175" dist="9525" dir="19560000" algn="bl" rotWithShape="0">
              <a:srgbClr val="80296F">
                <a:alpha val="13725"/>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85" name="Google Shape;85;p14">
            <a:hlinkClick r:id="rId4" action="ppaction://hlinksldjump"/>
          </p:cNvPr>
          <p:cNvSpPr/>
          <p:nvPr/>
        </p:nvSpPr>
        <p:spPr>
          <a:xfrm>
            <a:off x="2293684" y="3045395"/>
            <a:ext cx="2252100" cy="1469400"/>
          </a:xfrm>
          <a:prstGeom prst="rect">
            <a:avLst/>
          </a:prstGeom>
          <a:solidFill>
            <a:schemeClr val="lt1"/>
          </a:solidFill>
          <a:ln>
            <a:noFill/>
          </a:ln>
          <a:effectLst>
            <a:outerShdw blurRad="257175" dist="9525" dir="19560000" algn="bl" rotWithShape="0">
              <a:srgbClr val="80296F">
                <a:alpha val="13725"/>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86" name="Google Shape;86;p14">
            <a:hlinkClick r:id="" action="ppaction://noaction"/>
          </p:cNvPr>
          <p:cNvSpPr/>
          <p:nvPr/>
        </p:nvSpPr>
        <p:spPr>
          <a:xfrm>
            <a:off x="4590222" y="3045395"/>
            <a:ext cx="2252100" cy="1315200"/>
          </a:xfrm>
          <a:prstGeom prst="rect">
            <a:avLst/>
          </a:prstGeom>
          <a:solidFill>
            <a:schemeClr val="lt1"/>
          </a:solidFill>
          <a:ln>
            <a:noFill/>
          </a:ln>
          <a:effectLst>
            <a:outerShdw blurRad="257175" dist="9525" dir="19560000" algn="bl" rotWithShape="0">
              <a:srgbClr val="80296F">
                <a:alpha val="13725"/>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87" name="Google Shape;87;p14">
            <a:hlinkClick r:id="" action="ppaction://noaction"/>
          </p:cNvPr>
          <p:cNvSpPr/>
          <p:nvPr/>
        </p:nvSpPr>
        <p:spPr>
          <a:xfrm>
            <a:off x="6902504" y="3045395"/>
            <a:ext cx="2252100" cy="1315200"/>
          </a:xfrm>
          <a:prstGeom prst="rect">
            <a:avLst/>
          </a:prstGeom>
          <a:solidFill>
            <a:schemeClr val="lt1"/>
          </a:solidFill>
          <a:ln>
            <a:noFill/>
          </a:ln>
          <a:effectLst>
            <a:outerShdw blurRad="257175" dist="9525" dir="19560000" algn="bl" rotWithShape="0">
              <a:srgbClr val="80296F">
                <a:alpha val="13725"/>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pic>
        <p:nvPicPr>
          <p:cNvPr id="88" name="Google Shape;88;p14">
            <a:hlinkClick r:id="rId3" action="ppaction://hlinksldjump"/>
          </p:cNvPr>
          <p:cNvPicPr preferRelativeResize="0"/>
          <p:nvPr/>
        </p:nvPicPr>
        <p:blipFill rotWithShape="1">
          <a:blip r:embed="rId5" cstate="screen">
            <a:alphaModFix/>
            <a:extLst>
              <a:ext uri="{28A0092B-C50C-407E-A947-70E740481C1C}">
                <a14:useLocalDpi xmlns:a14="http://schemas.microsoft.com/office/drawing/2010/main"/>
              </a:ext>
            </a:extLst>
          </a:blip>
          <a:srcRect/>
          <a:stretch/>
        </p:blipFill>
        <p:spPr>
          <a:xfrm>
            <a:off x="664898" y="3229181"/>
            <a:ext cx="879805" cy="871219"/>
          </a:xfrm>
          <a:prstGeom prst="rect">
            <a:avLst/>
          </a:prstGeom>
          <a:noFill/>
          <a:ln>
            <a:noFill/>
          </a:ln>
        </p:spPr>
      </p:pic>
      <p:pic>
        <p:nvPicPr>
          <p:cNvPr id="89" name="Google Shape;89;p14">
            <a:hlinkClick r:id="rId4" action="ppaction://hlinksldjump"/>
          </p:cNvPr>
          <p:cNvPicPr preferRelativeResize="0"/>
          <p:nvPr/>
        </p:nvPicPr>
        <p:blipFill rotWithShape="1">
          <a:blip r:embed="rId6" cstate="screen">
            <a:alphaModFix/>
            <a:extLst>
              <a:ext uri="{28A0092B-C50C-407E-A947-70E740481C1C}">
                <a14:useLocalDpi xmlns:a14="http://schemas.microsoft.com/office/drawing/2010/main"/>
              </a:ext>
            </a:extLst>
          </a:blip>
          <a:srcRect/>
          <a:stretch/>
        </p:blipFill>
        <p:spPr>
          <a:xfrm>
            <a:off x="2904675" y="3099957"/>
            <a:ext cx="1013239" cy="1003379"/>
          </a:xfrm>
          <a:prstGeom prst="rect">
            <a:avLst/>
          </a:prstGeom>
          <a:noFill/>
          <a:ln>
            <a:noFill/>
          </a:ln>
        </p:spPr>
      </p:pic>
      <p:pic>
        <p:nvPicPr>
          <p:cNvPr id="90" name="Google Shape;90;p14">
            <a:hlinkClick r:id="" action="ppaction://noaction"/>
          </p:cNvPr>
          <p:cNvPicPr preferRelativeResize="0"/>
          <p:nvPr/>
        </p:nvPicPr>
        <p:blipFill rotWithShape="1">
          <a:blip r:embed="rId7" cstate="screen">
            <a:alphaModFix/>
            <a:extLst>
              <a:ext uri="{28A0092B-C50C-407E-A947-70E740481C1C}">
                <a14:useLocalDpi xmlns:a14="http://schemas.microsoft.com/office/drawing/2010/main"/>
              </a:ext>
            </a:extLst>
          </a:blip>
          <a:srcRect/>
          <a:stretch/>
        </p:blipFill>
        <p:spPr>
          <a:xfrm>
            <a:off x="5418217" y="3227694"/>
            <a:ext cx="808613" cy="800767"/>
          </a:xfrm>
          <a:prstGeom prst="rect">
            <a:avLst/>
          </a:prstGeom>
          <a:noFill/>
          <a:ln>
            <a:noFill/>
          </a:ln>
        </p:spPr>
      </p:pic>
      <p:pic>
        <p:nvPicPr>
          <p:cNvPr id="91" name="Google Shape;91;p14">
            <a:hlinkClick r:id="" action="ppaction://noaction"/>
          </p:cNvPr>
          <p:cNvPicPr preferRelativeResize="0"/>
          <p:nvPr/>
        </p:nvPicPr>
        <p:blipFill rotWithShape="1">
          <a:blip r:embed="rId8" cstate="screen">
            <a:alphaModFix/>
            <a:extLst>
              <a:ext uri="{28A0092B-C50C-407E-A947-70E740481C1C}">
                <a14:useLocalDpi xmlns:a14="http://schemas.microsoft.com/office/drawing/2010/main"/>
              </a:ext>
            </a:extLst>
          </a:blip>
          <a:srcRect t="-4833"/>
          <a:stretch/>
        </p:blipFill>
        <p:spPr>
          <a:xfrm>
            <a:off x="7588596" y="3211128"/>
            <a:ext cx="879805" cy="871222"/>
          </a:xfrm>
          <a:prstGeom prst="rect">
            <a:avLst/>
          </a:prstGeom>
          <a:noFill/>
          <a:ln>
            <a:noFill/>
          </a:ln>
        </p:spPr>
      </p:pic>
      <p:sp>
        <p:nvSpPr>
          <p:cNvPr id="92" name="Google Shape;92;p14">
            <a:hlinkClick r:id="rId3" action="ppaction://hlinksldjump"/>
          </p:cNvPr>
          <p:cNvSpPr/>
          <p:nvPr/>
        </p:nvSpPr>
        <p:spPr>
          <a:xfrm>
            <a:off x="-18600" y="4213786"/>
            <a:ext cx="2268000" cy="393600"/>
          </a:xfrm>
          <a:prstGeom prst="rect">
            <a:avLst/>
          </a:prstGeom>
          <a:solidFill>
            <a:srgbClr val="F1E5E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93" name="Google Shape;93;p14"/>
          <p:cNvSpPr txBox="1"/>
          <p:nvPr/>
        </p:nvSpPr>
        <p:spPr>
          <a:xfrm>
            <a:off x="286395" y="4385060"/>
            <a:ext cx="1636800" cy="2046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1100"/>
              <a:buFont typeface="Arial"/>
              <a:buNone/>
            </a:pPr>
            <a:r>
              <a:rPr lang="it" sz="1200" b="1" i="0" u="none" strike="noStrike" cap="none">
                <a:solidFill>
                  <a:srgbClr val="80296F"/>
                </a:solidFill>
                <a:latin typeface="Comfortaa"/>
                <a:ea typeface="Comfortaa"/>
                <a:cs typeface="Comfortaa"/>
                <a:sym typeface="Comfortaa"/>
              </a:rPr>
              <a:t>Messaggi chiave</a:t>
            </a:r>
            <a:endParaRPr sz="1200" b="1" i="0" u="none" strike="noStrike" cap="none" dirty="0">
              <a:solidFill>
                <a:srgbClr val="80296F"/>
              </a:solidFill>
              <a:latin typeface="Comfortaa"/>
              <a:ea typeface="Comfortaa"/>
              <a:cs typeface="Comfortaa"/>
              <a:sym typeface="Comfortaa"/>
            </a:endParaRPr>
          </a:p>
          <a:p>
            <a:pPr marL="0" marR="0" lvl="0" indent="0" algn="l" rtl="0">
              <a:lnSpc>
                <a:spcPct val="100000"/>
              </a:lnSpc>
              <a:spcBef>
                <a:spcPts val="0"/>
              </a:spcBef>
              <a:spcAft>
                <a:spcPts val="0"/>
              </a:spcAft>
              <a:buClr>
                <a:srgbClr val="000000"/>
              </a:buClr>
              <a:buSzPts val="600"/>
              <a:buFont typeface="Arial"/>
              <a:buNone/>
            </a:pPr>
            <a:endParaRPr sz="600" b="0" i="0" u="none" strike="noStrike" cap="none" dirty="0">
              <a:solidFill>
                <a:srgbClr val="000000"/>
              </a:solidFill>
              <a:latin typeface="Arial"/>
              <a:ea typeface="Arial"/>
              <a:cs typeface="Arial"/>
              <a:sym typeface="Arial"/>
            </a:endParaRPr>
          </a:p>
        </p:txBody>
      </p:sp>
      <p:sp>
        <p:nvSpPr>
          <p:cNvPr id="94" name="Google Shape;94;p14"/>
          <p:cNvSpPr/>
          <p:nvPr/>
        </p:nvSpPr>
        <p:spPr>
          <a:xfrm>
            <a:off x="2285833" y="4213786"/>
            <a:ext cx="2268000" cy="393600"/>
          </a:xfrm>
          <a:prstGeom prst="rect">
            <a:avLst/>
          </a:prstGeom>
          <a:solidFill>
            <a:srgbClr val="F1E5E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95" name="Google Shape;95;p14"/>
          <p:cNvSpPr txBox="1"/>
          <p:nvPr/>
        </p:nvSpPr>
        <p:spPr>
          <a:xfrm>
            <a:off x="2293684" y="4276185"/>
            <a:ext cx="2252100" cy="2688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200"/>
              <a:buFont typeface="Arial"/>
              <a:buNone/>
            </a:pPr>
            <a:r>
              <a:rPr lang="it" sz="1200" b="1" i="0" u="none" strike="noStrike" cap="none">
                <a:solidFill>
                  <a:srgbClr val="80296F"/>
                </a:solidFill>
                <a:latin typeface="Comfortaa"/>
                <a:ea typeface="Comfortaa"/>
                <a:cs typeface="Comfortaa"/>
                <a:sym typeface="Comfortaa"/>
              </a:rPr>
              <a:t>Background &amp; methods</a:t>
            </a:r>
            <a:endParaRPr sz="600" b="1" i="0" u="none" strike="noStrike" cap="none" dirty="0">
              <a:solidFill>
                <a:srgbClr val="80296F"/>
              </a:solidFill>
              <a:latin typeface="Comfortaa"/>
              <a:ea typeface="Comfortaa"/>
              <a:cs typeface="Comfortaa"/>
              <a:sym typeface="Comfortaa"/>
            </a:endParaRPr>
          </a:p>
        </p:txBody>
      </p:sp>
      <p:sp>
        <p:nvSpPr>
          <p:cNvPr id="96" name="Google Shape;96;p14"/>
          <p:cNvSpPr/>
          <p:nvPr/>
        </p:nvSpPr>
        <p:spPr>
          <a:xfrm>
            <a:off x="4590215" y="4213786"/>
            <a:ext cx="2268000" cy="393600"/>
          </a:xfrm>
          <a:prstGeom prst="rect">
            <a:avLst/>
          </a:prstGeom>
          <a:solidFill>
            <a:srgbClr val="F1E5E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97" name="Google Shape;97;p14"/>
          <p:cNvSpPr txBox="1"/>
          <p:nvPr/>
        </p:nvSpPr>
        <p:spPr>
          <a:xfrm>
            <a:off x="4598067" y="4276185"/>
            <a:ext cx="2252100" cy="2688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200"/>
              <a:buFont typeface="Arial"/>
              <a:buNone/>
            </a:pPr>
            <a:r>
              <a:rPr lang="it" sz="1200" b="1" i="0" u="none" strike="noStrike" cap="none">
                <a:solidFill>
                  <a:srgbClr val="80296F"/>
                </a:solidFill>
                <a:latin typeface="Comfortaa"/>
                <a:ea typeface="Comfortaa"/>
                <a:cs typeface="Comfortaa"/>
                <a:sym typeface="Comfortaa"/>
              </a:rPr>
              <a:t>Results</a:t>
            </a:r>
            <a:endParaRPr sz="600" b="1" i="0" u="none" strike="noStrike" cap="none" dirty="0">
              <a:solidFill>
                <a:srgbClr val="80296F"/>
              </a:solidFill>
              <a:latin typeface="Comfortaa"/>
              <a:ea typeface="Comfortaa"/>
              <a:cs typeface="Comfortaa"/>
              <a:sym typeface="Comfortaa"/>
            </a:endParaRPr>
          </a:p>
        </p:txBody>
      </p:sp>
      <p:sp>
        <p:nvSpPr>
          <p:cNvPr id="98" name="Google Shape;98;p14"/>
          <p:cNvSpPr/>
          <p:nvPr/>
        </p:nvSpPr>
        <p:spPr>
          <a:xfrm>
            <a:off x="6894598" y="4213786"/>
            <a:ext cx="2268000" cy="393600"/>
          </a:xfrm>
          <a:prstGeom prst="rect">
            <a:avLst/>
          </a:prstGeom>
          <a:solidFill>
            <a:srgbClr val="F1E5E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99" name="Google Shape;99;p14"/>
          <p:cNvSpPr txBox="1"/>
          <p:nvPr/>
        </p:nvSpPr>
        <p:spPr>
          <a:xfrm>
            <a:off x="6902449" y="4276185"/>
            <a:ext cx="2252100" cy="2688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200"/>
              <a:buFont typeface="Arial"/>
              <a:buNone/>
            </a:pPr>
            <a:r>
              <a:rPr lang="it" sz="1200" b="1" i="0" u="none" strike="noStrike" cap="none">
                <a:solidFill>
                  <a:srgbClr val="80296F"/>
                </a:solidFill>
                <a:latin typeface="Comfortaa"/>
                <a:ea typeface="Comfortaa"/>
                <a:cs typeface="Comfortaa"/>
                <a:sym typeface="Comfortaa"/>
              </a:rPr>
              <a:t>Conclusions</a:t>
            </a:r>
            <a:endParaRPr sz="600" b="1" i="0" u="none" strike="noStrike" cap="none" dirty="0">
              <a:solidFill>
                <a:srgbClr val="80296F"/>
              </a:solidFill>
              <a:latin typeface="Comfortaa"/>
              <a:ea typeface="Comfortaa"/>
              <a:cs typeface="Comfortaa"/>
              <a:sym typeface="Comforta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5"/>
          <p:cNvSpPr txBox="1">
            <a:spLocks noGrp="1"/>
          </p:cNvSpPr>
          <p:nvPr>
            <p:ph type="body" idx="1"/>
          </p:nvPr>
        </p:nvSpPr>
        <p:spPr>
          <a:xfrm>
            <a:off x="1245675" y="409248"/>
            <a:ext cx="6722100" cy="4188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2000"/>
              <a:buNone/>
            </a:pPr>
            <a:r>
              <a:rPr lang="it" dirty="0"/>
              <a:t>Messaggi chiave</a:t>
            </a:r>
            <a:endParaRPr dirty="0"/>
          </a:p>
        </p:txBody>
      </p:sp>
      <p:sp>
        <p:nvSpPr>
          <p:cNvPr id="105" name="Google Shape;105;p1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it"/>
              <a:t>3</a:t>
            </a:fld>
            <a:endParaRPr dirty="0"/>
          </a:p>
        </p:txBody>
      </p:sp>
      <p:sp>
        <p:nvSpPr>
          <p:cNvPr id="106" name="Google Shape;106;p15"/>
          <p:cNvSpPr txBox="1">
            <a:spLocks noGrp="1"/>
          </p:cNvSpPr>
          <p:nvPr>
            <p:ph type="sldNum" idx="2"/>
          </p:nvPr>
        </p:nvSpPr>
        <p:spPr>
          <a:xfrm>
            <a:off x="114025" y="4722525"/>
            <a:ext cx="570000" cy="4188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1200"/>
              <a:buNone/>
            </a:pPr>
            <a:fld id="{00000000-1234-1234-1234-123412341234}" type="slidenum">
              <a:rPr lang="it"/>
              <a:t>3</a:t>
            </a:fld>
            <a:endParaRPr dirty="0"/>
          </a:p>
        </p:txBody>
      </p:sp>
      <p:sp>
        <p:nvSpPr>
          <p:cNvPr id="107" name="Google Shape;107;p15"/>
          <p:cNvSpPr txBox="1">
            <a:spLocks noGrp="1"/>
          </p:cNvSpPr>
          <p:nvPr>
            <p:ph type="title"/>
          </p:nvPr>
        </p:nvSpPr>
        <p:spPr>
          <a:xfrm>
            <a:off x="6936016" y="105913"/>
            <a:ext cx="1810792" cy="346800"/>
          </a:xfrm>
          <a:prstGeom prst="rect">
            <a:avLst/>
          </a:prstGeom>
          <a:noFill/>
          <a:ln>
            <a:noFill/>
          </a:ln>
        </p:spPr>
        <p:txBody>
          <a:bodyPr spcFirstLastPara="1" wrap="square" lIns="91425" tIns="91425" rIns="91425" bIns="91425" anchor="t" anchorCtr="0">
            <a:noAutofit/>
          </a:bodyPr>
          <a:lstStyle/>
          <a:p>
            <a:pPr marL="0" lvl="0" indent="0" algn="r" rtl="0">
              <a:lnSpc>
                <a:spcPct val="100000"/>
              </a:lnSpc>
              <a:spcBef>
                <a:spcPts val="0"/>
              </a:spcBef>
              <a:spcAft>
                <a:spcPts val="0"/>
              </a:spcAft>
              <a:buClr>
                <a:schemeClr val="dk1"/>
              </a:buClr>
              <a:buSzPts val="1100"/>
              <a:buFont typeface="Arial"/>
              <a:buNone/>
            </a:pPr>
            <a:r>
              <a:rPr lang="it"/>
              <a:t>Focus sulla psoriasi</a:t>
            </a:r>
            <a:endParaRPr dirty="0"/>
          </a:p>
          <a:p>
            <a:pPr marL="0" lvl="0" indent="0" algn="r" rtl="0">
              <a:lnSpc>
                <a:spcPct val="100000"/>
              </a:lnSpc>
              <a:spcBef>
                <a:spcPts val="0"/>
              </a:spcBef>
              <a:spcAft>
                <a:spcPts val="0"/>
              </a:spcAft>
              <a:buSzPts val="1200"/>
              <a:buNone/>
            </a:pPr>
            <a:endParaRPr dirty="0"/>
          </a:p>
        </p:txBody>
      </p:sp>
      <p:pic>
        <p:nvPicPr>
          <p:cNvPr id="108" name="Google Shape;108;p15"/>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279575" y="2171325"/>
            <a:ext cx="1131750" cy="1131725"/>
          </a:xfrm>
          <a:prstGeom prst="rect">
            <a:avLst/>
          </a:prstGeom>
          <a:noFill/>
          <a:ln>
            <a:noFill/>
          </a:ln>
          <a:effectLst>
            <a:reflection stA="35000" endPos="31000" fadeDir="5400012" sy="-100000" algn="bl" rotWithShape="0"/>
          </a:effectLst>
        </p:spPr>
      </p:pic>
      <p:sp>
        <p:nvSpPr>
          <p:cNvPr id="109" name="Google Shape;109;p15"/>
          <p:cNvSpPr txBox="1"/>
          <p:nvPr/>
        </p:nvSpPr>
        <p:spPr>
          <a:xfrm>
            <a:off x="1705211" y="1434465"/>
            <a:ext cx="6355055" cy="2247000"/>
          </a:xfrm>
          <a:prstGeom prst="rect">
            <a:avLst/>
          </a:prstGeom>
          <a:noFill/>
          <a:ln>
            <a:noFill/>
          </a:ln>
        </p:spPr>
        <p:txBody>
          <a:bodyPr spcFirstLastPara="1" wrap="square" lIns="91425" tIns="91425" rIns="91425" bIns="91425" anchor="t" anchorCtr="0">
            <a:noAutofit/>
          </a:bodyPr>
          <a:lstStyle/>
          <a:p>
            <a:pPr marL="457200" marR="0" lvl="0" indent="-304800" algn="l" rtl="0">
              <a:lnSpc>
                <a:spcPct val="150000"/>
              </a:lnSpc>
              <a:spcBef>
                <a:spcPts val="0"/>
              </a:spcBef>
              <a:spcAft>
                <a:spcPts val="0"/>
              </a:spcAft>
              <a:buClr>
                <a:srgbClr val="80296F"/>
              </a:buClr>
              <a:buSzPts val="1600"/>
              <a:buFont typeface="Arial"/>
              <a:buChar char="●"/>
            </a:pPr>
            <a:r>
              <a:rPr lang="it-IT" sz="1200" b="0" i="0" u="none" strike="noStrike" cap="none" dirty="0">
                <a:solidFill>
                  <a:srgbClr val="434343"/>
                </a:solidFill>
                <a:latin typeface="Arial"/>
                <a:ea typeface="Arial"/>
                <a:cs typeface="Arial"/>
                <a:sym typeface="Arial"/>
              </a:rPr>
              <a:t>Questo studio ha mostrato che i soggetti affetti da psoriasi appartenenti a minoranze sessuali riportano una minor salute mentale e fisica rispetto ai soggetti eterosessuali con psoriasi. È emerso un rischio 4 volte superiore di depressione, disturbi fisici frequenti e scarsa salute globale.</a:t>
            </a:r>
          </a:p>
          <a:p>
            <a:pPr marL="457200" marR="0" lvl="0" indent="-304800" algn="l" rtl="0">
              <a:lnSpc>
                <a:spcPct val="150000"/>
              </a:lnSpc>
              <a:spcBef>
                <a:spcPts val="0"/>
              </a:spcBef>
              <a:spcAft>
                <a:spcPts val="0"/>
              </a:spcAft>
              <a:buClr>
                <a:srgbClr val="80296F"/>
              </a:buClr>
              <a:buSzPts val="1600"/>
              <a:buFont typeface="Arial"/>
              <a:buChar char="●"/>
            </a:pPr>
            <a:r>
              <a:rPr lang="it-IT" sz="1200" b="0" i="0" u="none" strike="noStrike" cap="none" dirty="0">
                <a:solidFill>
                  <a:srgbClr val="434343"/>
                </a:solidFill>
                <a:latin typeface="Arial"/>
                <a:ea typeface="Arial"/>
                <a:cs typeface="Arial"/>
                <a:sym typeface="Arial"/>
              </a:rPr>
              <a:t>Gli interventi da parte dei medici curanti sembrano essere carenti.</a:t>
            </a:r>
          </a:p>
        </p:txBody>
      </p:sp>
    </p:spTree>
    <p:extLst>
      <p:ext uri="{BB962C8B-B14F-4D97-AF65-F5344CB8AC3E}">
        <p14:creationId xmlns:p14="http://schemas.microsoft.com/office/powerpoint/2010/main" val="3294115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5"/>
          <p:cNvSpPr txBox="1">
            <a:spLocks noGrp="1"/>
          </p:cNvSpPr>
          <p:nvPr>
            <p:ph type="body" idx="1"/>
          </p:nvPr>
        </p:nvSpPr>
        <p:spPr>
          <a:xfrm>
            <a:off x="1245675" y="409248"/>
            <a:ext cx="6722100" cy="4188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2000"/>
              <a:buNone/>
            </a:pPr>
            <a:r>
              <a:rPr lang="it-IT" dirty="0"/>
              <a:t>Introduction</a:t>
            </a:r>
          </a:p>
        </p:txBody>
      </p:sp>
      <p:sp>
        <p:nvSpPr>
          <p:cNvPr id="105" name="Google Shape;105;p1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it"/>
              <a:t>4</a:t>
            </a:fld>
            <a:endParaRPr dirty="0"/>
          </a:p>
        </p:txBody>
      </p:sp>
      <p:sp>
        <p:nvSpPr>
          <p:cNvPr id="106" name="Google Shape;106;p15"/>
          <p:cNvSpPr txBox="1">
            <a:spLocks noGrp="1"/>
          </p:cNvSpPr>
          <p:nvPr>
            <p:ph type="sldNum" idx="2"/>
          </p:nvPr>
        </p:nvSpPr>
        <p:spPr>
          <a:xfrm>
            <a:off x="114025" y="4722525"/>
            <a:ext cx="570000" cy="4188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1200"/>
              <a:buNone/>
            </a:pPr>
            <a:fld id="{00000000-1234-1234-1234-123412341234}" type="slidenum">
              <a:rPr lang="it"/>
              <a:t>4</a:t>
            </a:fld>
            <a:endParaRPr dirty="0"/>
          </a:p>
        </p:txBody>
      </p:sp>
      <p:sp>
        <p:nvSpPr>
          <p:cNvPr id="107" name="Google Shape;107;p15"/>
          <p:cNvSpPr txBox="1">
            <a:spLocks noGrp="1"/>
          </p:cNvSpPr>
          <p:nvPr>
            <p:ph type="title"/>
          </p:nvPr>
        </p:nvSpPr>
        <p:spPr>
          <a:xfrm>
            <a:off x="6936016" y="105913"/>
            <a:ext cx="1810792" cy="346800"/>
          </a:xfrm>
          <a:prstGeom prst="rect">
            <a:avLst/>
          </a:prstGeom>
          <a:noFill/>
          <a:ln>
            <a:noFill/>
          </a:ln>
        </p:spPr>
        <p:txBody>
          <a:bodyPr spcFirstLastPara="1" wrap="square" lIns="91425" tIns="91425" rIns="91425" bIns="91425" anchor="t" anchorCtr="0">
            <a:noAutofit/>
          </a:bodyPr>
          <a:lstStyle/>
          <a:p>
            <a:pPr marL="0" lvl="0" indent="0" algn="r" rtl="0">
              <a:lnSpc>
                <a:spcPct val="100000"/>
              </a:lnSpc>
              <a:spcBef>
                <a:spcPts val="0"/>
              </a:spcBef>
              <a:spcAft>
                <a:spcPts val="0"/>
              </a:spcAft>
              <a:buClr>
                <a:schemeClr val="dk1"/>
              </a:buClr>
              <a:buSzPts val="1100"/>
              <a:buFont typeface="Arial"/>
              <a:buNone/>
            </a:pPr>
            <a:r>
              <a:rPr lang="it"/>
              <a:t>Focus sulla psoriasi</a:t>
            </a:r>
            <a:endParaRPr dirty="0"/>
          </a:p>
          <a:p>
            <a:pPr marL="0" lvl="0" indent="0" algn="r" rtl="0">
              <a:lnSpc>
                <a:spcPct val="100000"/>
              </a:lnSpc>
              <a:spcBef>
                <a:spcPts val="0"/>
              </a:spcBef>
              <a:spcAft>
                <a:spcPts val="0"/>
              </a:spcAft>
              <a:buSzPts val="1200"/>
              <a:buNone/>
            </a:pPr>
            <a:endParaRPr dirty="0"/>
          </a:p>
        </p:txBody>
      </p:sp>
      <p:pic>
        <p:nvPicPr>
          <p:cNvPr id="108" name="Google Shape;108;p15"/>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279575" y="2171325"/>
            <a:ext cx="1131750" cy="1131725"/>
          </a:xfrm>
          <a:prstGeom prst="rect">
            <a:avLst/>
          </a:prstGeom>
          <a:noFill/>
          <a:ln>
            <a:noFill/>
          </a:ln>
          <a:effectLst>
            <a:reflection stA="35000" endPos="31000" fadeDir="5400012" sy="-100000" algn="bl" rotWithShape="0"/>
          </a:effectLst>
        </p:spPr>
      </p:pic>
      <p:sp>
        <p:nvSpPr>
          <p:cNvPr id="109" name="Google Shape;109;p15"/>
          <p:cNvSpPr txBox="1"/>
          <p:nvPr/>
        </p:nvSpPr>
        <p:spPr>
          <a:xfrm>
            <a:off x="1705211" y="1477617"/>
            <a:ext cx="6922322" cy="3035116"/>
          </a:xfrm>
          <a:prstGeom prst="rect">
            <a:avLst/>
          </a:prstGeom>
          <a:noFill/>
          <a:ln>
            <a:noFill/>
          </a:ln>
        </p:spPr>
        <p:txBody>
          <a:bodyPr spcFirstLastPara="1" wrap="square" lIns="91425" tIns="91425" rIns="91425" bIns="91425" anchor="t" anchorCtr="0">
            <a:noAutofit/>
          </a:bodyPr>
          <a:lstStyle/>
          <a:p>
            <a:pPr marL="457200" marR="0" lvl="0" indent="-304800" algn="l" rtl="0">
              <a:lnSpc>
                <a:spcPct val="150000"/>
              </a:lnSpc>
              <a:spcBef>
                <a:spcPts val="0"/>
              </a:spcBef>
              <a:spcAft>
                <a:spcPts val="0"/>
              </a:spcAft>
              <a:buClr>
                <a:srgbClr val="80296F"/>
              </a:buClr>
              <a:buSzPts val="1600"/>
              <a:buFont typeface="Arial"/>
              <a:buChar char="●"/>
            </a:pPr>
            <a:r>
              <a:rPr lang="en-GB" sz="1200" b="0" i="0" u="none" strike="noStrike" cap="none" dirty="0">
                <a:solidFill>
                  <a:srgbClr val="434343"/>
                </a:solidFill>
                <a:latin typeface="Arial"/>
                <a:ea typeface="Arial"/>
                <a:cs typeface="Arial"/>
                <a:sym typeface="Arial"/>
              </a:rPr>
              <a:t>Psoriasis is a chronic inflammatory disorder that causes physical disfigurement and impacts mental health and quality of life. </a:t>
            </a:r>
          </a:p>
          <a:p>
            <a:pPr marL="457200" marR="0" lvl="0" indent="-304800" algn="l" rtl="0">
              <a:lnSpc>
                <a:spcPct val="150000"/>
              </a:lnSpc>
              <a:spcBef>
                <a:spcPts val="0"/>
              </a:spcBef>
              <a:spcAft>
                <a:spcPts val="0"/>
              </a:spcAft>
              <a:buClr>
                <a:srgbClr val="80296F"/>
              </a:buClr>
              <a:buSzPts val="1600"/>
              <a:buFont typeface="Arial"/>
              <a:buChar char="●"/>
            </a:pPr>
            <a:r>
              <a:rPr lang="en-GB" sz="1200" b="0" i="0" u="none" strike="noStrike" cap="none" dirty="0">
                <a:solidFill>
                  <a:srgbClr val="434343"/>
                </a:solidFill>
                <a:latin typeface="Arial"/>
                <a:ea typeface="Arial"/>
                <a:cs typeface="Arial"/>
                <a:sym typeface="Arial"/>
              </a:rPr>
              <a:t>Sexual minorities (SMs) report higher rates of mental health and chronic medical issues, and other chronic skin diseases, such as acne vulgaris, have been found to disproportionately affect mental health among SMs. </a:t>
            </a:r>
          </a:p>
          <a:p>
            <a:pPr marL="457200" marR="0" lvl="0" indent="-304800" algn="l" rtl="0">
              <a:lnSpc>
                <a:spcPct val="150000"/>
              </a:lnSpc>
              <a:spcBef>
                <a:spcPts val="0"/>
              </a:spcBef>
              <a:spcAft>
                <a:spcPts val="0"/>
              </a:spcAft>
              <a:buClr>
                <a:srgbClr val="80296F"/>
              </a:buClr>
              <a:buSzPts val="1600"/>
              <a:buFont typeface="Arial"/>
              <a:buChar char="●"/>
            </a:pPr>
            <a:r>
              <a:rPr lang="en-GB" sz="1200" b="0" i="0" u="none" strike="noStrike" cap="none" dirty="0">
                <a:solidFill>
                  <a:srgbClr val="434343"/>
                </a:solidFill>
                <a:latin typeface="Arial"/>
                <a:ea typeface="Arial"/>
                <a:cs typeface="Arial"/>
                <a:sym typeface="Arial"/>
              </a:rPr>
              <a:t>This study assesses the impact of sexual orientation on the relationship between psoriasis, mental health, and physical health among adults in the United States.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5"/>
          <p:cNvSpPr txBox="1">
            <a:spLocks noGrp="1"/>
          </p:cNvSpPr>
          <p:nvPr>
            <p:ph type="body" idx="1"/>
          </p:nvPr>
        </p:nvSpPr>
        <p:spPr>
          <a:xfrm>
            <a:off x="1245675" y="409248"/>
            <a:ext cx="6722100" cy="4188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2000"/>
              <a:buNone/>
            </a:pPr>
            <a:r>
              <a:rPr lang="it-IT" dirty="0"/>
              <a:t>Methods</a:t>
            </a:r>
          </a:p>
        </p:txBody>
      </p:sp>
      <p:sp>
        <p:nvSpPr>
          <p:cNvPr id="105" name="Google Shape;105;p1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it"/>
              <a:t>5</a:t>
            </a:fld>
            <a:endParaRPr dirty="0"/>
          </a:p>
        </p:txBody>
      </p:sp>
      <p:sp>
        <p:nvSpPr>
          <p:cNvPr id="106" name="Google Shape;106;p15"/>
          <p:cNvSpPr txBox="1">
            <a:spLocks noGrp="1"/>
          </p:cNvSpPr>
          <p:nvPr>
            <p:ph type="sldNum" idx="2"/>
          </p:nvPr>
        </p:nvSpPr>
        <p:spPr>
          <a:xfrm>
            <a:off x="114025" y="4722525"/>
            <a:ext cx="570000" cy="4188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1200"/>
              <a:buNone/>
            </a:pPr>
            <a:fld id="{00000000-1234-1234-1234-123412341234}" type="slidenum">
              <a:rPr lang="it"/>
              <a:t>5</a:t>
            </a:fld>
            <a:endParaRPr dirty="0"/>
          </a:p>
        </p:txBody>
      </p:sp>
      <p:sp>
        <p:nvSpPr>
          <p:cNvPr id="107" name="Google Shape;107;p15"/>
          <p:cNvSpPr txBox="1">
            <a:spLocks noGrp="1"/>
          </p:cNvSpPr>
          <p:nvPr>
            <p:ph type="title"/>
          </p:nvPr>
        </p:nvSpPr>
        <p:spPr>
          <a:xfrm>
            <a:off x="6936016" y="105913"/>
            <a:ext cx="1810792" cy="346800"/>
          </a:xfrm>
          <a:prstGeom prst="rect">
            <a:avLst/>
          </a:prstGeom>
          <a:noFill/>
          <a:ln>
            <a:noFill/>
          </a:ln>
        </p:spPr>
        <p:txBody>
          <a:bodyPr spcFirstLastPara="1" wrap="square" lIns="91425" tIns="91425" rIns="91425" bIns="91425" anchor="t" anchorCtr="0">
            <a:noAutofit/>
          </a:bodyPr>
          <a:lstStyle/>
          <a:p>
            <a:pPr marL="0" lvl="0" indent="0" algn="r" rtl="0">
              <a:lnSpc>
                <a:spcPct val="100000"/>
              </a:lnSpc>
              <a:spcBef>
                <a:spcPts val="0"/>
              </a:spcBef>
              <a:spcAft>
                <a:spcPts val="0"/>
              </a:spcAft>
              <a:buClr>
                <a:schemeClr val="dk1"/>
              </a:buClr>
              <a:buSzPts val="1100"/>
              <a:buFont typeface="Arial"/>
              <a:buNone/>
            </a:pPr>
            <a:r>
              <a:rPr lang="it"/>
              <a:t>Focus sulla psoriasi</a:t>
            </a:r>
            <a:endParaRPr dirty="0"/>
          </a:p>
          <a:p>
            <a:pPr marL="0" lvl="0" indent="0" algn="r" rtl="0">
              <a:lnSpc>
                <a:spcPct val="100000"/>
              </a:lnSpc>
              <a:spcBef>
                <a:spcPts val="0"/>
              </a:spcBef>
              <a:spcAft>
                <a:spcPts val="0"/>
              </a:spcAft>
              <a:buSzPts val="1200"/>
              <a:buNone/>
            </a:pPr>
            <a:endParaRPr dirty="0"/>
          </a:p>
        </p:txBody>
      </p:sp>
      <p:pic>
        <p:nvPicPr>
          <p:cNvPr id="108" name="Google Shape;108;p15"/>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279575" y="2171325"/>
            <a:ext cx="1131750" cy="1131725"/>
          </a:xfrm>
          <a:prstGeom prst="rect">
            <a:avLst/>
          </a:prstGeom>
          <a:noFill/>
          <a:ln>
            <a:noFill/>
          </a:ln>
          <a:effectLst>
            <a:reflection stA="35000" endPos="31000" fadeDir="5400012" sy="-100000" algn="bl" rotWithShape="0"/>
          </a:effectLst>
        </p:spPr>
      </p:pic>
      <p:sp>
        <p:nvSpPr>
          <p:cNvPr id="109" name="Google Shape;109;p15"/>
          <p:cNvSpPr txBox="1"/>
          <p:nvPr/>
        </p:nvSpPr>
        <p:spPr>
          <a:xfrm>
            <a:off x="1744968" y="1312394"/>
            <a:ext cx="6922322" cy="3035116"/>
          </a:xfrm>
          <a:prstGeom prst="rect">
            <a:avLst/>
          </a:prstGeom>
          <a:noFill/>
          <a:ln>
            <a:noFill/>
          </a:ln>
        </p:spPr>
        <p:txBody>
          <a:bodyPr spcFirstLastPara="1" wrap="square" lIns="91425" tIns="91425" rIns="91425" bIns="91425" anchor="t" anchorCtr="0">
            <a:noAutofit/>
          </a:bodyPr>
          <a:lstStyle/>
          <a:p>
            <a:pPr marL="457200" marR="0" lvl="0" indent="-304800" algn="l" rtl="0">
              <a:lnSpc>
                <a:spcPct val="150000"/>
              </a:lnSpc>
              <a:spcBef>
                <a:spcPts val="0"/>
              </a:spcBef>
              <a:spcAft>
                <a:spcPts val="0"/>
              </a:spcAft>
              <a:buClr>
                <a:srgbClr val="80296F"/>
              </a:buClr>
              <a:buSzPts val="1600"/>
              <a:buFont typeface="Arial"/>
              <a:buChar char="●"/>
            </a:pPr>
            <a:r>
              <a:rPr lang="en-GB" sz="1200" b="0" i="0" u="none" strike="noStrike" cap="none" dirty="0">
                <a:solidFill>
                  <a:srgbClr val="434343"/>
                </a:solidFill>
                <a:latin typeface="Arial"/>
                <a:ea typeface="Arial"/>
                <a:cs typeface="Arial"/>
                <a:sym typeface="Arial"/>
              </a:rPr>
              <a:t>We conducted a secondary analysis of population-based, cross-sectional data from the 2003-2006 and 2009-2014 National Health and Nutrition Examination Surveys, including heterosexual and SM (lesbian, gay, bisexual, or “something else”) participants aged 18 to 59 years. </a:t>
            </a:r>
          </a:p>
          <a:p>
            <a:pPr marL="457200" marR="0" lvl="0" indent="-304800" algn="l" rtl="0">
              <a:lnSpc>
                <a:spcPct val="150000"/>
              </a:lnSpc>
              <a:spcBef>
                <a:spcPts val="0"/>
              </a:spcBef>
              <a:spcAft>
                <a:spcPts val="0"/>
              </a:spcAft>
              <a:buClr>
                <a:srgbClr val="80296F"/>
              </a:buClr>
              <a:buSzPts val="1600"/>
              <a:buFont typeface="Arial"/>
              <a:buChar char="●"/>
            </a:pPr>
            <a:r>
              <a:rPr lang="en-GB" sz="1200" b="0" i="0" u="none" strike="noStrike" cap="none" dirty="0">
                <a:solidFill>
                  <a:srgbClr val="434343"/>
                </a:solidFill>
                <a:latin typeface="Arial"/>
                <a:ea typeface="Arial"/>
                <a:cs typeface="Arial"/>
                <a:sym typeface="Arial"/>
              </a:rPr>
              <a:t>The study included 14,932 heterosexual (371 with psoriasis and 14,561 without psoriasis) and 1004 SM (30 with psoriasis and 974 without psoriasis) participants.</a:t>
            </a:r>
          </a:p>
        </p:txBody>
      </p:sp>
    </p:spTree>
    <p:extLst>
      <p:ext uri="{BB962C8B-B14F-4D97-AF65-F5344CB8AC3E}">
        <p14:creationId xmlns:p14="http://schemas.microsoft.com/office/powerpoint/2010/main" val="3877132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5"/>
          <p:cNvSpPr txBox="1">
            <a:spLocks noGrp="1"/>
          </p:cNvSpPr>
          <p:nvPr>
            <p:ph type="body" idx="1"/>
          </p:nvPr>
        </p:nvSpPr>
        <p:spPr>
          <a:xfrm>
            <a:off x="1245675" y="409248"/>
            <a:ext cx="6722100" cy="4188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2000"/>
              <a:buNone/>
            </a:pPr>
            <a:r>
              <a:rPr lang="it-IT" dirty="0"/>
              <a:t>Conclusions</a:t>
            </a:r>
          </a:p>
        </p:txBody>
      </p:sp>
      <p:sp>
        <p:nvSpPr>
          <p:cNvPr id="105" name="Google Shape;105;p1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it"/>
              <a:t>6</a:t>
            </a:fld>
            <a:endParaRPr dirty="0"/>
          </a:p>
        </p:txBody>
      </p:sp>
      <p:sp>
        <p:nvSpPr>
          <p:cNvPr id="106" name="Google Shape;106;p15"/>
          <p:cNvSpPr txBox="1">
            <a:spLocks noGrp="1"/>
          </p:cNvSpPr>
          <p:nvPr>
            <p:ph type="sldNum" idx="2"/>
          </p:nvPr>
        </p:nvSpPr>
        <p:spPr>
          <a:xfrm>
            <a:off x="114025" y="4722525"/>
            <a:ext cx="570000" cy="4188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1200"/>
              <a:buNone/>
            </a:pPr>
            <a:fld id="{00000000-1234-1234-1234-123412341234}" type="slidenum">
              <a:rPr lang="it"/>
              <a:t>6</a:t>
            </a:fld>
            <a:endParaRPr dirty="0"/>
          </a:p>
        </p:txBody>
      </p:sp>
      <p:sp>
        <p:nvSpPr>
          <p:cNvPr id="107" name="Google Shape;107;p15"/>
          <p:cNvSpPr txBox="1">
            <a:spLocks noGrp="1"/>
          </p:cNvSpPr>
          <p:nvPr>
            <p:ph type="title"/>
          </p:nvPr>
        </p:nvSpPr>
        <p:spPr>
          <a:xfrm>
            <a:off x="6936016" y="105913"/>
            <a:ext cx="1810792" cy="346800"/>
          </a:xfrm>
          <a:prstGeom prst="rect">
            <a:avLst/>
          </a:prstGeom>
          <a:noFill/>
          <a:ln>
            <a:noFill/>
          </a:ln>
        </p:spPr>
        <p:txBody>
          <a:bodyPr spcFirstLastPara="1" wrap="square" lIns="91425" tIns="91425" rIns="91425" bIns="91425" anchor="t" anchorCtr="0">
            <a:noAutofit/>
          </a:bodyPr>
          <a:lstStyle/>
          <a:p>
            <a:pPr marL="0" lvl="0" indent="0" algn="r" rtl="0">
              <a:lnSpc>
                <a:spcPct val="100000"/>
              </a:lnSpc>
              <a:spcBef>
                <a:spcPts val="0"/>
              </a:spcBef>
              <a:spcAft>
                <a:spcPts val="0"/>
              </a:spcAft>
              <a:buClr>
                <a:schemeClr val="dk1"/>
              </a:buClr>
              <a:buSzPts val="1100"/>
              <a:buFont typeface="Arial"/>
              <a:buNone/>
            </a:pPr>
            <a:r>
              <a:rPr lang="it"/>
              <a:t>Focus sulla psoriasi</a:t>
            </a:r>
            <a:endParaRPr dirty="0"/>
          </a:p>
          <a:p>
            <a:pPr marL="0" lvl="0" indent="0" algn="r" rtl="0">
              <a:lnSpc>
                <a:spcPct val="100000"/>
              </a:lnSpc>
              <a:spcBef>
                <a:spcPts val="0"/>
              </a:spcBef>
              <a:spcAft>
                <a:spcPts val="0"/>
              </a:spcAft>
              <a:buSzPts val="1200"/>
              <a:buNone/>
            </a:pPr>
            <a:endParaRPr dirty="0"/>
          </a:p>
        </p:txBody>
      </p:sp>
      <p:pic>
        <p:nvPicPr>
          <p:cNvPr id="108" name="Google Shape;108;p15"/>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299453" y="2164699"/>
            <a:ext cx="1131750" cy="1131725"/>
          </a:xfrm>
          <a:prstGeom prst="rect">
            <a:avLst/>
          </a:prstGeom>
          <a:noFill/>
          <a:ln>
            <a:noFill/>
          </a:ln>
          <a:effectLst>
            <a:reflection stA="35000" endPos="31000" fadeDir="5400012" sy="-100000" algn="bl" rotWithShape="0"/>
          </a:effectLst>
        </p:spPr>
      </p:pic>
      <p:sp>
        <p:nvSpPr>
          <p:cNvPr id="109" name="Google Shape;109;p15"/>
          <p:cNvSpPr txBox="1"/>
          <p:nvPr/>
        </p:nvSpPr>
        <p:spPr>
          <a:xfrm>
            <a:off x="1744968" y="1234440"/>
            <a:ext cx="7001840" cy="3113070"/>
          </a:xfrm>
          <a:prstGeom prst="rect">
            <a:avLst/>
          </a:prstGeom>
          <a:noFill/>
          <a:ln>
            <a:noFill/>
          </a:ln>
        </p:spPr>
        <p:txBody>
          <a:bodyPr spcFirstLastPara="1" wrap="square" lIns="91425" tIns="91425" rIns="91425" bIns="91425" anchor="t" anchorCtr="0">
            <a:noAutofit/>
          </a:bodyPr>
          <a:lstStyle/>
          <a:p>
            <a:pPr marL="457200" indent="-304800">
              <a:lnSpc>
                <a:spcPct val="150000"/>
              </a:lnSpc>
              <a:buClr>
                <a:srgbClr val="80296F"/>
              </a:buClr>
              <a:buSzPts val="1600"/>
              <a:buFont typeface="Arial"/>
              <a:buChar char="●"/>
            </a:pPr>
            <a:r>
              <a:rPr lang="en-GB" sz="1200" dirty="0">
                <a:solidFill>
                  <a:srgbClr val="434343"/>
                </a:solidFill>
              </a:rPr>
              <a:t>This study suggests that SMs with psoriasis report poorer mental and physical health than heterosexuals with psoriasis. </a:t>
            </a:r>
          </a:p>
          <a:p>
            <a:pPr marL="457200" indent="-304800">
              <a:lnSpc>
                <a:spcPct val="150000"/>
              </a:lnSpc>
              <a:buClr>
                <a:srgbClr val="80296F"/>
              </a:buClr>
              <a:buSzPts val="1600"/>
              <a:buFont typeface="Arial"/>
              <a:buChar char="●"/>
            </a:pPr>
            <a:r>
              <a:rPr lang="en-GB" sz="1200" dirty="0">
                <a:solidFill>
                  <a:srgbClr val="434343"/>
                </a:solidFill>
              </a:rPr>
              <a:t>In particular, we found that SMs with psoriasis had nearly 4-fold higher odds of reporting symptoms of clinical depression, frequent physical distress, and poor overall health. </a:t>
            </a:r>
          </a:p>
          <a:p>
            <a:pPr marL="457200" indent="-304800">
              <a:lnSpc>
                <a:spcPct val="150000"/>
              </a:lnSpc>
              <a:buClr>
                <a:srgbClr val="80296F"/>
              </a:buClr>
              <a:buSzPts val="1600"/>
              <a:buFont typeface="Arial"/>
              <a:buChar char="●"/>
            </a:pPr>
            <a:r>
              <a:rPr lang="en-GB" sz="1200" dirty="0">
                <a:solidFill>
                  <a:srgbClr val="434343"/>
                </a:solidFill>
              </a:rPr>
              <a:t>Despite these differences, SMs with psoriasis were no more likely than heterosexuals with psoriasis to report receiving mental health care, indicating that physician interventions might be lacking. </a:t>
            </a:r>
          </a:p>
          <a:p>
            <a:pPr marL="457200" indent="-304800">
              <a:lnSpc>
                <a:spcPct val="150000"/>
              </a:lnSpc>
              <a:buClr>
                <a:srgbClr val="80296F"/>
              </a:buClr>
              <a:buSzPts val="1600"/>
              <a:buFont typeface="Arial"/>
              <a:buChar char="●"/>
            </a:pPr>
            <a:r>
              <a:rPr lang="en-GB" sz="1200" dirty="0">
                <a:solidFill>
                  <a:srgbClr val="434343"/>
                </a:solidFill>
              </a:rPr>
              <a:t>High baseline rates of mental and physical health issues among SMs likely contribute to these differences.</a:t>
            </a:r>
            <a:endParaRPr lang="it-IT" sz="1200" dirty="0">
              <a:solidFill>
                <a:srgbClr val="434343"/>
              </a:solidFill>
            </a:endParaRPr>
          </a:p>
        </p:txBody>
      </p:sp>
    </p:spTree>
    <p:extLst>
      <p:ext uri="{BB962C8B-B14F-4D97-AF65-F5344CB8AC3E}">
        <p14:creationId xmlns:p14="http://schemas.microsoft.com/office/powerpoint/2010/main" val="41124701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5"/>
          <p:cNvSpPr txBox="1">
            <a:spLocks noGrp="1"/>
          </p:cNvSpPr>
          <p:nvPr>
            <p:ph type="body" idx="1"/>
          </p:nvPr>
        </p:nvSpPr>
        <p:spPr>
          <a:xfrm>
            <a:off x="1245675" y="409248"/>
            <a:ext cx="6722100" cy="4188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2000"/>
              <a:buNone/>
            </a:pPr>
            <a:r>
              <a:rPr lang="it-IT" dirty="0"/>
              <a:t>Conclusions</a:t>
            </a:r>
          </a:p>
        </p:txBody>
      </p:sp>
      <p:sp>
        <p:nvSpPr>
          <p:cNvPr id="105" name="Google Shape;105;p1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it"/>
              <a:t>7</a:t>
            </a:fld>
            <a:endParaRPr dirty="0"/>
          </a:p>
        </p:txBody>
      </p:sp>
      <p:sp>
        <p:nvSpPr>
          <p:cNvPr id="106" name="Google Shape;106;p15"/>
          <p:cNvSpPr txBox="1">
            <a:spLocks noGrp="1"/>
          </p:cNvSpPr>
          <p:nvPr>
            <p:ph type="sldNum" idx="2"/>
          </p:nvPr>
        </p:nvSpPr>
        <p:spPr>
          <a:xfrm>
            <a:off x="114025" y="4722525"/>
            <a:ext cx="570000" cy="4188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1200"/>
              <a:buNone/>
            </a:pPr>
            <a:fld id="{00000000-1234-1234-1234-123412341234}" type="slidenum">
              <a:rPr lang="it"/>
              <a:t>7</a:t>
            </a:fld>
            <a:endParaRPr dirty="0"/>
          </a:p>
        </p:txBody>
      </p:sp>
      <p:sp>
        <p:nvSpPr>
          <p:cNvPr id="107" name="Google Shape;107;p15"/>
          <p:cNvSpPr txBox="1">
            <a:spLocks noGrp="1"/>
          </p:cNvSpPr>
          <p:nvPr>
            <p:ph type="title"/>
          </p:nvPr>
        </p:nvSpPr>
        <p:spPr>
          <a:xfrm>
            <a:off x="6936016" y="105913"/>
            <a:ext cx="1810792" cy="346800"/>
          </a:xfrm>
          <a:prstGeom prst="rect">
            <a:avLst/>
          </a:prstGeom>
          <a:noFill/>
          <a:ln>
            <a:noFill/>
          </a:ln>
        </p:spPr>
        <p:txBody>
          <a:bodyPr spcFirstLastPara="1" wrap="square" lIns="91425" tIns="91425" rIns="91425" bIns="91425" anchor="t" anchorCtr="0">
            <a:noAutofit/>
          </a:bodyPr>
          <a:lstStyle/>
          <a:p>
            <a:pPr marL="0" lvl="0" indent="0" algn="r" rtl="0">
              <a:lnSpc>
                <a:spcPct val="100000"/>
              </a:lnSpc>
              <a:spcBef>
                <a:spcPts val="0"/>
              </a:spcBef>
              <a:spcAft>
                <a:spcPts val="0"/>
              </a:spcAft>
              <a:buClr>
                <a:schemeClr val="dk1"/>
              </a:buClr>
              <a:buSzPts val="1100"/>
              <a:buFont typeface="Arial"/>
              <a:buNone/>
            </a:pPr>
            <a:r>
              <a:rPr lang="it"/>
              <a:t>Focus sulla psoriasi</a:t>
            </a:r>
            <a:endParaRPr dirty="0"/>
          </a:p>
          <a:p>
            <a:pPr marL="0" lvl="0" indent="0" algn="r" rtl="0">
              <a:lnSpc>
                <a:spcPct val="100000"/>
              </a:lnSpc>
              <a:spcBef>
                <a:spcPts val="0"/>
              </a:spcBef>
              <a:spcAft>
                <a:spcPts val="0"/>
              </a:spcAft>
              <a:buSzPts val="1200"/>
              <a:buNone/>
            </a:pPr>
            <a:endParaRPr dirty="0"/>
          </a:p>
        </p:txBody>
      </p:sp>
      <p:pic>
        <p:nvPicPr>
          <p:cNvPr id="108" name="Google Shape;108;p15"/>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299453" y="2164699"/>
            <a:ext cx="1131750" cy="1131725"/>
          </a:xfrm>
          <a:prstGeom prst="rect">
            <a:avLst/>
          </a:prstGeom>
          <a:noFill/>
          <a:ln>
            <a:noFill/>
          </a:ln>
          <a:effectLst>
            <a:reflection stA="35000" endPos="31000" fadeDir="5400012" sy="-100000" algn="bl" rotWithShape="0"/>
          </a:effectLst>
        </p:spPr>
      </p:pic>
      <p:sp>
        <p:nvSpPr>
          <p:cNvPr id="109" name="Google Shape;109;p15"/>
          <p:cNvSpPr txBox="1"/>
          <p:nvPr/>
        </p:nvSpPr>
        <p:spPr>
          <a:xfrm>
            <a:off x="1744968" y="1234440"/>
            <a:ext cx="7001840" cy="3113070"/>
          </a:xfrm>
          <a:prstGeom prst="rect">
            <a:avLst/>
          </a:prstGeom>
          <a:noFill/>
          <a:ln>
            <a:noFill/>
          </a:ln>
        </p:spPr>
        <p:txBody>
          <a:bodyPr spcFirstLastPara="1" wrap="square" lIns="91425" tIns="91425" rIns="91425" bIns="91425" anchor="t" anchorCtr="0">
            <a:noAutofit/>
          </a:bodyPr>
          <a:lstStyle/>
          <a:p>
            <a:pPr marL="457200" indent="-304800">
              <a:lnSpc>
                <a:spcPct val="150000"/>
              </a:lnSpc>
              <a:buClr>
                <a:srgbClr val="80296F"/>
              </a:buClr>
              <a:buSzPts val="1600"/>
              <a:buFont typeface="Arial"/>
              <a:buChar char="●"/>
            </a:pPr>
            <a:r>
              <a:rPr lang="en-GB" sz="1200" dirty="0">
                <a:solidFill>
                  <a:srgbClr val="434343"/>
                </a:solidFill>
              </a:rPr>
              <a:t>Study strengths include the use of a nationally representative sample. </a:t>
            </a:r>
          </a:p>
          <a:p>
            <a:pPr marL="457200" indent="-304800">
              <a:lnSpc>
                <a:spcPct val="150000"/>
              </a:lnSpc>
              <a:buClr>
                <a:srgbClr val="80296F"/>
              </a:buClr>
              <a:buSzPts val="1600"/>
              <a:buFont typeface="Arial"/>
              <a:buChar char="●"/>
            </a:pPr>
            <a:r>
              <a:rPr lang="en-GB" sz="1200" dirty="0">
                <a:solidFill>
                  <a:srgbClr val="434343"/>
                </a:solidFill>
              </a:rPr>
              <a:t>Limitations include self-reported data and the small number of SMs with psoriasis. </a:t>
            </a:r>
          </a:p>
          <a:p>
            <a:pPr marL="457200" indent="-304800">
              <a:lnSpc>
                <a:spcPct val="150000"/>
              </a:lnSpc>
              <a:buClr>
                <a:srgbClr val="80296F"/>
              </a:buClr>
              <a:buSzPts val="1600"/>
              <a:buFont typeface="Arial"/>
              <a:buChar char="●"/>
            </a:pPr>
            <a:r>
              <a:rPr lang="en-GB" sz="1200" dirty="0">
                <a:solidFill>
                  <a:srgbClr val="434343"/>
                </a:solidFill>
              </a:rPr>
              <a:t>Future studies are needed to better understand factors contributing to the mental and physical health impact of psoriasis among SMs and the potential for intersectionality with other minority identities (</a:t>
            </a:r>
            <a:r>
              <a:rPr lang="en-GB" sz="1200" dirty="0" err="1">
                <a:solidFill>
                  <a:srgbClr val="434343"/>
                </a:solidFill>
              </a:rPr>
              <a:t>eg</a:t>
            </a:r>
            <a:r>
              <a:rPr lang="en-GB" sz="1200" dirty="0">
                <a:solidFill>
                  <a:srgbClr val="434343"/>
                </a:solidFill>
              </a:rPr>
              <a:t>, race/ethnicity). </a:t>
            </a:r>
          </a:p>
          <a:p>
            <a:pPr marL="457200" indent="-304800">
              <a:lnSpc>
                <a:spcPct val="150000"/>
              </a:lnSpc>
              <a:buClr>
                <a:srgbClr val="80296F"/>
              </a:buClr>
              <a:buSzPts val="1600"/>
              <a:buFont typeface="Arial"/>
              <a:buChar char="●"/>
            </a:pPr>
            <a:r>
              <a:rPr lang="en-GB" sz="1200" dirty="0">
                <a:solidFill>
                  <a:srgbClr val="434343"/>
                </a:solidFill>
              </a:rPr>
              <a:t>Increasing routine collection of sexual orientation, mental health, and the quality of life impact of psoriasis will empower dermatologists to provide the high-quality, patient-oriented care that these populations need and deserve</a:t>
            </a:r>
            <a:endParaRPr lang="it-IT" sz="1200" dirty="0">
              <a:solidFill>
                <a:srgbClr val="434343"/>
              </a:solidFill>
            </a:endParaRPr>
          </a:p>
        </p:txBody>
      </p:sp>
    </p:spTree>
    <p:extLst>
      <p:ext uri="{BB962C8B-B14F-4D97-AF65-F5344CB8AC3E}">
        <p14:creationId xmlns:p14="http://schemas.microsoft.com/office/powerpoint/2010/main" val="4294064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3" cstate="screen">
            <a:alphaModFix/>
            <a:extLst>
              <a:ext uri="{28A0092B-C50C-407E-A947-70E740481C1C}">
                <a14:useLocalDpi xmlns:a14="http://schemas.microsoft.com/office/drawing/2010/main"/>
              </a:ext>
            </a:extLst>
          </a:blip>
          <a:stretch>
            <a:fillRect/>
          </a:stretch>
        </a:blipFill>
        <a:effectLst/>
      </p:bgPr>
    </p:bg>
    <p:spTree>
      <p:nvGrpSpPr>
        <p:cNvPr id="1" name="Shape 156"/>
        <p:cNvGrpSpPr/>
        <p:nvPr/>
      </p:nvGrpSpPr>
      <p:grpSpPr>
        <a:xfrm>
          <a:off x="0" y="0"/>
          <a:ext cx="0" cy="0"/>
          <a:chOff x="0" y="0"/>
          <a:chExt cx="0" cy="0"/>
        </a:xfrm>
      </p:grpSpPr>
      <p:sp>
        <p:nvSpPr>
          <p:cNvPr id="157" name="Google Shape;157;p20"/>
          <p:cNvSpPr txBox="1"/>
          <p:nvPr/>
        </p:nvSpPr>
        <p:spPr>
          <a:xfrm>
            <a:off x="1566000" y="4191651"/>
            <a:ext cx="6012000" cy="2151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000"/>
              <a:buFont typeface="Arial"/>
              <a:buNone/>
            </a:pPr>
            <a:r>
              <a:rPr lang="it" sz="1000" b="0" i="0" u="none" strike="noStrike" cap="none">
                <a:solidFill>
                  <a:schemeClr val="dk1"/>
                </a:solidFill>
                <a:latin typeface="Arial"/>
                <a:ea typeface="Arial"/>
                <a:cs typeface="Arial"/>
                <a:sym typeface="Arial"/>
              </a:rPr>
              <a:t>Un servizio di aggiornamento scientifico sostenuto da un contributo educazionale non condizionante di</a:t>
            </a:r>
            <a:endParaRPr sz="1000" b="0" i="0" u="none" strike="noStrike" cap="none" dirty="0">
              <a:solidFill>
                <a:schemeClr val="dk1"/>
              </a:solidFill>
              <a:latin typeface="Arial"/>
              <a:ea typeface="Arial"/>
              <a:cs typeface="Arial"/>
              <a:sym typeface="Arial"/>
            </a:endParaRPr>
          </a:p>
        </p:txBody>
      </p:sp>
      <p:pic>
        <p:nvPicPr>
          <p:cNvPr id="158" name="Google Shape;158;p20"/>
          <p:cNvPicPr preferRelativeResize="0"/>
          <p:nvPr/>
        </p:nvPicPr>
        <p:blipFill rotWithShape="1">
          <a:blip r:embed="rId4" cstate="screen">
            <a:alphaModFix/>
            <a:extLst>
              <a:ext uri="{28A0092B-C50C-407E-A947-70E740481C1C}">
                <a14:useLocalDpi xmlns:a14="http://schemas.microsoft.com/office/drawing/2010/main"/>
              </a:ext>
            </a:extLst>
          </a:blip>
          <a:srcRect/>
          <a:stretch/>
        </p:blipFill>
        <p:spPr>
          <a:xfrm>
            <a:off x="4032069" y="4442879"/>
            <a:ext cx="1079863" cy="590550"/>
          </a:xfrm>
          <a:prstGeom prst="rect">
            <a:avLst/>
          </a:prstGeom>
          <a:noFill/>
          <a:ln>
            <a:noFill/>
          </a:ln>
        </p:spPr>
      </p:pic>
      <p:sp>
        <p:nvSpPr>
          <p:cNvPr id="159" name="Google Shape;159;p20"/>
          <p:cNvSpPr txBox="1">
            <a:spLocks noGrp="1"/>
          </p:cNvSpPr>
          <p:nvPr>
            <p:ph type="ctrTitle"/>
          </p:nvPr>
        </p:nvSpPr>
        <p:spPr>
          <a:xfrm>
            <a:off x="311700" y="1168552"/>
            <a:ext cx="8520600" cy="14709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5200"/>
              <a:buNone/>
            </a:pPr>
            <a:r>
              <a:rPr lang="it" b="1">
                <a:solidFill>
                  <a:srgbClr val="80296F"/>
                </a:solidFill>
                <a:latin typeface="Comfortaa"/>
                <a:ea typeface="Comfortaa"/>
                <a:cs typeface="Comfortaa"/>
                <a:sym typeface="Comfortaa"/>
              </a:rPr>
              <a:t>INFODERMATOLOGY SUMMARIES</a:t>
            </a:r>
            <a:endParaRPr b="1" dirty="0">
              <a:solidFill>
                <a:srgbClr val="80296F"/>
              </a:solidFill>
              <a:latin typeface="Comfortaa"/>
              <a:ea typeface="Comfortaa"/>
              <a:cs typeface="Comfortaa"/>
              <a:sym typeface="Comfortaa"/>
            </a:endParaRPr>
          </a:p>
        </p:txBody>
      </p:sp>
      <p:sp>
        <p:nvSpPr>
          <p:cNvPr id="160" name="Google Shape;160;p20"/>
          <p:cNvSpPr txBox="1">
            <a:spLocks noGrp="1"/>
          </p:cNvSpPr>
          <p:nvPr>
            <p:ph type="subTitle" idx="1"/>
          </p:nvPr>
        </p:nvSpPr>
        <p:spPr>
          <a:xfrm>
            <a:off x="311700" y="2717803"/>
            <a:ext cx="8520600" cy="7047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2800"/>
              <a:buNone/>
            </a:pPr>
            <a:r>
              <a:rPr lang="it">
                <a:solidFill>
                  <a:schemeClr val="dk1"/>
                </a:solidFill>
              </a:rPr>
              <a:t>Focus sulla psoriasi</a:t>
            </a:r>
            <a:endParaRPr dirty="0">
              <a:solidFill>
                <a:schemeClr val="dk1"/>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520</Words>
  <Application>Microsoft Macintosh PowerPoint</Application>
  <PresentationFormat>Presentazione su schermo (16:9)</PresentationFormat>
  <Paragraphs>49</Paragraphs>
  <Slides>8</Slides>
  <Notes>8</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8</vt:i4>
      </vt:variant>
    </vt:vector>
  </HeadingPairs>
  <TitlesOfParts>
    <vt:vector size="11" baseType="lpstr">
      <vt:lpstr>Arial</vt:lpstr>
      <vt:lpstr>Comfortaa</vt:lpstr>
      <vt:lpstr>Simple Light</vt:lpstr>
      <vt:lpstr>INFODERMATOLOGY SUMMARIES</vt:lpstr>
      <vt:lpstr>The impact of psoriasis and sexual orientation on mental and physical health among adults in the United States</vt:lpstr>
      <vt:lpstr>Focus sulla psoriasi </vt:lpstr>
      <vt:lpstr>Focus sulla psoriasi </vt:lpstr>
      <vt:lpstr>Focus sulla psoriasi </vt:lpstr>
      <vt:lpstr>Focus sulla psoriasi </vt:lpstr>
      <vt:lpstr>Focus sulla psoriasi </vt:lpstr>
      <vt:lpstr>INFODERMATOLOGY SUMMARIES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INFODERMATOLOGY SUMMARIES</dc:title>
  <dc:subject/>
  <dc:creator/>
  <cp:keywords/>
  <dc:description/>
  <cp:lastModifiedBy>Giorgio Mantovani</cp:lastModifiedBy>
  <cp:revision>20</cp:revision>
  <dcterms:modified xsi:type="dcterms:W3CDTF">2022-07-11T10:23:14Z</dcterms:modified>
  <cp:category/>
</cp:coreProperties>
</file>