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6"/>
  </p:notesMasterIdLst>
  <p:sldIdLst>
    <p:sldId id="256" r:id="rId2"/>
    <p:sldId id="257" r:id="rId3"/>
    <p:sldId id="264" r:id="rId4"/>
    <p:sldId id="258" r:id="rId5"/>
    <p:sldId id="266" r:id="rId6"/>
    <p:sldId id="268" r:id="rId7"/>
    <p:sldId id="269" r:id="rId8"/>
    <p:sldId id="270" r:id="rId9"/>
    <p:sldId id="271" r:id="rId10"/>
    <p:sldId id="272" r:id="rId11"/>
    <p:sldId id="273" r:id="rId12"/>
    <p:sldId id="267" r:id="rId13"/>
    <p:sldId id="274" r:id="rId14"/>
    <p:sldId id="263" r:id="rId15"/>
  </p:sldIdLst>
  <p:sldSz cx="9144000" cy="5143500" type="screen16x9"/>
  <p:notesSz cx="6858000" cy="9144000"/>
  <p:embeddedFontLst>
    <p:embeddedFont>
      <p:font typeface="Comfortaa" pitchFamily="2"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0" d="100"/>
          <a:sy n="150" d="100"/>
        </p:scale>
        <p:origin x="424" y="1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95730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253141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781534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295072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5393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1666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1482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04808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30224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Main 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10</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10</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364974"/>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Biologic treatments anti-IL17, anti-IL12/23, anti-IL23 and anti-TNF alpha showed a higher proportion of patients reaching PASI 90 than the non-biological systemic agents.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For reaching PASI 90, the most effective drugs when compared to placebo were (SUCRA rank order, all high-certainty evidence): infliximab (risk ratio (RR) 50.19, 95% CI 20.92 to 120.45), </a:t>
            </a:r>
            <a:r>
              <a:rPr lang="en-US" sz="1000" dirty="0" err="1">
                <a:effectLst/>
                <a:latin typeface="+mj-lt"/>
                <a:ea typeface="Calibri" panose="020F0502020204030204" pitchFamily="34" charset="0"/>
              </a:rPr>
              <a:t>bimekizumab</a:t>
            </a:r>
            <a:r>
              <a:rPr lang="en-US" sz="1000" dirty="0">
                <a:effectLst/>
                <a:latin typeface="+mj-lt"/>
                <a:ea typeface="Calibri" panose="020F0502020204030204" pitchFamily="34" charset="0"/>
              </a:rPr>
              <a:t> (RR 30.27, 95% CI 25.45 to 36.01), </a:t>
            </a:r>
            <a:r>
              <a:rPr lang="en-US" sz="1000" dirty="0" err="1">
                <a:effectLst/>
                <a:latin typeface="+mj-lt"/>
                <a:ea typeface="Calibri" panose="020F0502020204030204" pitchFamily="34" charset="0"/>
              </a:rPr>
              <a:t>ixekizumab</a:t>
            </a:r>
            <a:r>
              <a:rPr lang="en-US" sz="1000" dirty="0">
                <a:effectLst/>
                <a:latin typeface="+mj-lt"/>
                <a:ea typeface="Calibri" panose="020F0502020204030204" pitchFamily="34" charset="0"/>
              </a:rPr>
              <a:t> (RR 30.19, 95% CI 25.38 to 35.93), </a:t>
            </a:r>
            <a:r>
              <a:rPr lang="en-US" sz="1000" dirty="0" err="1">
                <a:effectLst/>
                <a:latin typeface="+mj-lt"/>
                <a:ea typeface="Calibri" panose="020F0502020204030204" pitchFamily="34" charset="0"/>
              </a:rPr>
              <a:t>risankizumab</a:t>
            </a:r>
            <a:r>
              <a:rPr lang="en-US" sz="1000" dirty="0">
                <a:effectLst/>
                <a:latin typeface="+mj-lt"/>
                <a:ea typeface="Calibri" panose="020F0502020204030204" pitchFamily="34" charset="0"/>
              </a:rPr>
              <a:t> (RR 28.75, 95% CI 24.03 to 34.39).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Clinical effectiveness of these drugs was similar when compared against each other. </a:t>
            </a:r>
            <a:r>
              <a:rPr lang="en-US" sz="1000" dirty="0" err="1">
                <a:effectLst/>
                <a:latin typeface="+mj-lt"/>
                <a:ea typeface="Calibri" panose="020F0502020204030204" pitchFamily="34" charset="0"/>
              </a:rPr>
              <a:t>Bimekizumab</a:t>
            </a:r>
            <a:r>
              <a:rPr lang="en-US" sz="1000" dirty="0">
                <a:effectLst/>
                <a:latin typeface="+mj-lt"/>
                <a:ea typeface="Calibri" panose="020F0502020204030204" pitchFamily="34" charset="0"/>
              </a:rPr>
              <a:t>, </a:t>
            </a:r>
            <a:r>
              <a:rPr lang="en-US" sz="1000" dirty="0" err="1">
                <a:effectLst/>
                <a:latin typeface="+mj-lt"/>
                <a:ea typeface="Calibri" panose="020F0502020204030204" pitchFamily="34" charset="0"/>
              </a:rPr>
              <a:t>ixekizumab</a:t>
            </a:r>
            <a:r>
              <a:rPr lang="en-US" sz="1000" dirty="0">
                <a:effectLst/>
                <a:latin typeface="+mj-lt"/>
                <a:ea typeface="Calibri" panose="020F0502020204030204" pitchFamily="34" charset="0"/>
              </a:rPr>
              <a:t> and </a:t>
            </a:r>
            <a:r>
              <a:rPr lang="en-US" sz="1000" dirty="0" err="1">
                <a:effectLst/>
                <a:latin typeface="+mj-lt"/>
                <a:ea typeface="Calibri" panose="020F0502020204030204" pitchFamily="34" charset="0"/>
              </a:rPr>
              <a:t>risankizumab</a:t>
            </a:r>
            <a:r>
              <a:rPr lang="en-US" sz="1000" dirty="0">
                <a:effectLst/>
                <a:latin typeface="+mj-lt"/>
                <a:ea typeface="Calibri" panose="020F0502020204030204" pitchFamily="34" charset="0"/>
              </a:rPr>
              <a:t> showed a higher proportion of patients reaching PASI 90 than other anti-IL17 drugs (</a:t>
            </a:r>
            <a:r>
              <a:rPr lang="en-US" sz="1000" dirty="0" err="1">
                <a:effectLst/>
                <a:latin typeface="+mj-lt"/>
                <a:ea typeface="Calibri" panose="020F0502020204030204" pitchFamily="34" charset="0"/>
              </a:rPr>
              <a:t>secukinumab</a:t>
            </a:r>
            <a:r>
              <a:rPr lang="en-US" sz="1000" dirty="0">
                <a:effectLst/>
                <a:latin typeface="+mj-lt"/>
                <a:ea typeface="Calibri" panose="020F0502020204030204" pitchFamily="34" charset="0"/>
              </a:rPr>
              <a:t> and </a:t>
            </a:r>
            <a:r>
              <a:rPr lang="en-US" sz="1000" dirty="0" err="1">
                <a:effectLst/>
                <a:latin typeface="+mj-lt"/>
                <a:ea typeface="Calibri" panose="020F0502020204030204" pitchFamily="34" charset="0"/>
              </a:rPr>
              <a:t>brodalumab</a:t>
            </a:r>
            <a:r>
              <a:rPr lang="en-US" sz="1000" dirty="0">
                <a:effectLst/>
                <a:latin typeface="+mj-lt"/>
                <a:ea typeface="Calibri" panose="020F0502020204030204" pitchFamily="34" charset="0"/>
              </a:rPr>
              <a:t>) and </a:t>
            </a:r>
            <a:r>
              <a:rPr lang="en-US" sz="1000" dirty="0" err="1">
                <a:effectLst/>
                <a:latin typeface="+mj-lt"/>
                <a:ea typeface="Calibri" panose="020F0502020204030204" pitchFamily="34" charset="0"/>
              </a:rPr>
              <a:t>guselkumab</a:t>
            </a:r>
            <a:r>
              <a:rPr lang="en-US" sz="1000" dirty="0">
                <a:effectLst/>
                <a:latin typeface="+mj-lt"/>
                <a:ea typeface="Calibri" panose="020F0502020204030204" pitchFamily="34" charset="0"/>
              </a:rPr>
              <a:t>.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Infliximab, anti-IL17 drugs (</a:t>
            </a:r>
            <a:r>
              <a:rPr lang="en-US" sz="1000" dirty="0" err="1">
                <a:effectLst/>
                <a:latin typeface="+mj-lt"/>
                <a:ea typeface="Calibri" panose="020F0502020204030204" pitchFamily="34" charset="0"/>
              </a:rPr>
              <a:t>bimekizumab</a:t>
            </a:r>
            <a:r>
              <a:rPr lang="en-US" sz="1000" dirty="0">
                <a:effectLst/>
                <a:latin typeface="+mj-lt"/>
                <a:ea typeface="Calibri" panose="020F0502020204030204" pitchFamily="34" charset="0"/>
              </a:rPr>
              <a:t>, </a:t>
            </a:r>
            <a:r>
              <a:rPr lang="en-US" sz="1000" dirty="0" err="1">
                <a:effectLst/>
                <a:latin typeface="+mj-lt"/>
                <a:ea typeface="Calibri" panose="020F0502020204030204" pitchFamily="34" charset="0"/>
              </a:rPr>
              <a:t>ixekizumab</a:t>
            </a:r>
            <a:r>
              <a:rPr lang="en-US" sz="1000" dirty="0">
                <a:effectLst/>
                <a:latin typeface="+mj-lt"/>
                <a:ea typeface="Calibri" panose="020F0502020204030204" pitchFamily="34" charset="0"/>
              </a:rPr>
              <a:t>, </a:t>
            </a:r>
            <a:r>
              <a:rPr lang="en-US" sz="1000" dirty="0" err="1">
                <a:effectLst/>
                <a:latin typeface="+mj-lt"/>
                <a:ea typeface="Calibri" panose="020F0502020204030204" pitchFamily="34" charset="0"/>
              </a:rPr>
              <a:t>secukinumab</a:t>
            </a:r>
            <a:r>
              <a:rPr lang="en-US" sz="1000" dirty="0">
                <a:effectLst/>
                <a:latin typeface="+mj-lt"/>
                <a:ea typeface="Calibri" panose="020F0502020204030204" pitchFamily="34" charset="0"/>
              </a:rPr>
              <a:t> and </a:t>
            </a:r>
            <a:r>
              <a:rPr lang="en-US" sz="1000" dirty="0" err="1">
                <a:effectLst/>
                <a:latin typeface="+mj-lt"/>
                <a:ea typeface="Calibri" panose="020F0502020204030204" pitchFamily="34" charset="0"/>
              </a:rPr>
              <a:t>brodalumab</a:t>
            </a:r>
            <a:r>
              <a:rPr lang="en-US" sz="1000" dirty="0">
                <a:effectLst/>
                <a:latin typeface="+mj-lt"/>
                <a:ea typeface="Calibri" panose="020F0502020204030204" pitchFamily="34" charset="0"/>
              </a:rPr>
              <a:t>) and anti-IL23 drugs (</a:t>
            </a:r>
            <a:r>
              <a:rPr lang="en-US" sz="1000" dirty="0" err="1">
                <a:effectLst/>
                <a:latin typeface="+mj-lt"/>
                <a:ea typeface="Calibri" panose="020F0502020204030204" pitchFamily="34" charset="0"/>
              </a:rPr>
              <a:t>risankizumab</a:t>
            </a:r>
            <a:r>
              <a:rPr lang="en-US" sz="1000" dirty="0">
                <a:effectLst/>
                <a:latin typeface="+mj-lt"/>
                <a:ea typeface="Calibri" panose="020F0502020204030204" pitchFamily="34" charset="0"/>
              </a:rPr>
              <a:t> and </a:t>
            </a:r>
            <a:r>
              <a:rPr lang="en-US" sz="1000" dirty="0" err="1">
                <a:effectLst/>
                <a:latin typeface="+mj-lt"/>
                <a:ea typeface="Calibri" panose="020F0502020204030204" pitchFamily="34" charset="0"/>
              </a:rPr>
              <a:t>guselkumab</a:t>
            </a:r>
            <a:r>
              <a:rPr lang="en-US" sz="1000" dirty="0">
                <a:effectLst/>
                <a:latin typeface="+mj-lt"/>
                <a:ea typeface="Calibri" panose="020F0502020204030204" pitchFamily="34" charset="0"/>
              </a:rPr>
              <a:t>) except tildrakizumab showed a higher proportion of patients reaching PASI 90 than </a:t>
            </a:r>
            <a:r>
              <a:rPr lang="en-US" sz="1000" dirty="0" err="1">
                <a:effectLst/>
                <a:latin typeface="+mj-lt"/>
                <a:ea typeface="Calibri" panose="020F0502020204030204" pitchFamily="34" charset="0"/>
              </a:rPr>
              <a:t>ustekinumab</a:t>
            </a:r>
            <a:r>
              <a:rPr lang="en-US" sz="1000" dirty="0">
                <a:effectLst/>
                <a:latin typeface="+mj-lt"/>
                <a:ea typeface="Calibri" panose="020F0502020204030204" pitchFamily="34" charset="0"/>
              </a:rPr>
              <a:t> and three anti-TNF alpha agents (adalimumab, certolizumab and etanercept).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Ustekinumab was superior to certolizumab; adalimumab and </a:t>
            </a:r>
            <a:r>
              <a:rPr lang="en-US" sz="1000" dirty="0" err="1">
                <a:effectLst/>
                <a:latin typeface="+mj-lt"/>
                <a:ea typeface="Calibri" panose="020F0502020204030204" pitchFamily="34" charset="0"/>
              </a:rPr>
              <a:t>ustekinumab</a:t>
            </a:r>
            <a:r>
              <a:rPr lang="en-US" sz="1000" dirty="0">
                <a:effectLst/>
                <a:latin typeface="+mj-lt"/>
                <a:ea typeface="Calibri" panose="020F0502020204030204" pitchFamily="34" charset="0"/>
              </a:rPr>
              <a:t> were superior to etanercept.</a:t>
            </a:r>
            <a:endParaRPr lang="it-IT" sz="700" b="0" i="0" u="none" strike="noStrike" cap="none" dirty="0">
              <a:solidFill>
                <a:srgbClr val="434343"/>
              </a:solidFill>
              <a:latin typeface="+mj-lt"/>
              <a:ea typeface="Arial"/>
              <a:cs typeface="Arial"/>
              <a:sym typeface="Arial"/>
            </a:endParaRPr>
          </a:p>
        </p:txBody>
      </p:sp>
    </p:spTree>
    <p:extLst>
      <p:ext uri="{BB962C8B-B14F-4D97-AF65-F5344CB8AC3E}">
        <p14:creationId xmlns:p14="http://schemas.microsoft.com/office/powerpoint/2010/main" val="206788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Main 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11</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11</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364974"/>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No significant difference was shown between </a:t>
            </a:r>
            <a:r>
              <a:rPr lang="en-GB" sz="1000" dirty="0" err="1">
                <a:effectLst/>
                <a:latin typeface="+mj-lt"/>
                <a:ea typeface="Calibri" panose="020F0502020204030204" pitchFamily="34" charset="0"/>
              </a:rPr>
              <a:t>apremilast</a:t>
            </a:r>
            <a:r>
              <a:rPr lang="en-GB" sz="1000" dirty="0">
                <a:effectLst/>
                <a:latin typeface="+mj-lt"/>
                <a:ea typeface="Calibri" panose="020F0502020204030204" pitchFamily="34" charset="0"/>
              </a:rPr>
              <a:t> and two non-biological drugs: ciclosporin and methotrexate.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We found no significant difference between any of the interventions and the placebo for the risk of SAEs.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The risk of SAEs was significantly lower for participants on methotrexate compared with most of the interventions.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Nevertheless, the SAE analyses were based on a very low number of events with low- to moderate-certainty for all the comparisons (except methotrexate versus placebo, which was high-certainty).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The findings therefore have to be viewed with caution.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For other efficacy outcomes (PASI 75 and Physician Global Assessment (PGA) 0/1), the results were similar to the results for PASI 90. </a:t>
            </a:r>
          </a:p>
          <a:p>
            <a:pPr marL="457200" marR="0" lvl="0" indent="-304800" algn="l" rtl="0">
              <a:lnSpc>
                <a:spcPct val="150000"/>
              </a:lnSpc>
              <a:spcBef>
                <a:spcPts val="0"/>
              </a:spcBef>
              <a:spcAft>
                <a:spcPts val="0"/>
              </a:spcAft>
              <a:buClr>
                <a:srgbClr val="80296F"/>
              </a:buClr>
              <a:buSzPts val="1600"/>
              <a:buFont typeface="Arial"/>
              <a:buChar char="●"/>
            </a:pPr>
            <a:r>
              <a:rPr lang="en-GB" sz="1000" dirty="0">
                <a:effectLst/>
                <a:latin typeface="+mj-lt"/>
                <a:ea typeface="Calibri" panose="020F0502020204030204" pitchFamily="34" charset="0"/>
              </a:rPr>
              <a:t>Information on quality of life was often poorly reported and was absent for several of the interventions.</a:t>
            </a:r>
          </a:p>
          <a:p>
            <a:pPr marL="457200" marR="0" lvl="0" indent="-304800" algn="l" rtl="0">
              <a:lnSpc>
                <a:spcPct val="150000"/>
              </a:lnSpc>
              <a:spcBef>
                <a:spcPts val="0"/>
              </a:spcBef>
              <a:spcAft>
                <a:spcPts val="0"/>
              </a:spcAft>
              <a:buClr>
                <a:srgbClr val="80296F"/>
              </a:buClr>
              <a:buSzPts val="1600"/>
              <a:buFont typeface="Arial"/>
              <a:buChar char="●"/>
            </a:pPr>
            <a:endParaRPr lang="en-GB" sz="1000" dirty="0">
              <a:effectLst/>
              <a:latin typeface="+mj-lt"/>
              <a:ea typeface="Calibri" panose="020F0502020204030204" pitchFamily="34" charset="0"/>
            </a:endParaRPr>
          </a:p>
        </p:txBody>
      </p:sp>
    </p:spTree>
    <p:extLst>
      <p:ext uri="{BB962C8B-B14F-4D97-AF65-F5344CB8AC3E}">
        <p14:creationId xmlns:p14="http://schemas.microsoft.com/office/powerpoint/2010/main" val="135243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Conclusion</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12</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12</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73" y="1348622"/>
            <a:ext cx="6922322" cy="2896397"/>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US" sz="1200" dirty="0">
                <a:effectLst/>
                <a:latin typeface="+mj-lt"/>
                <a:ea typeface="Calibri" panose="020F0502020204030204" pitchFamily="34" charset="0"/>
              </a:rPr>
              <a:t>Our review shows that, compared to placebo, the biologics infliximab, </a:t>
            </a:r>
            <a:r>
              <a:rPr lang="en-US" sz="1200" dirty="0" err="1">
                <a:effectLst/>
                <a:latin typeface="+mj-lt"/>
                <a:ea typeface="Calibri" panose="020F0502020204030204" pitchFamily="34" charset="0"/>
              </a:rPr>
              <a:t>bimekizumab</a:t>
            </a:r>
            <a:r>
              <a:rPr lang="en-US" sz="1200" dirty="0">
                <a:effectLst/>
                <a:latin typeface="+mj-lt"/>
                <a:ea typeface="Calibri" panose="020F0502020204030204" pitchFamily="34" charset="0"/>
              </a:rPr>
              <a:t>, </a:t>
            </a:r>
            <a:r>
              <a:rPr lang="en-US" sz="1200" dirty="0" err="1">
                <a:effectLst/>
                <a:latin typeface="+mj-lt"/>
                <a:ea typeface="Calibri" panose="020F0502020204030204" pitchFamily="34" charset="0"/>
              </a:rPr>
              <a:t>ixekizumab</a:t>
            </a:r>
            <a:r>
              <a:rPr lang="en-US" sz="1200" dirty="0">
                <a:effectLst/>
                <a:latin typeface="+mj-lt"/>
                <a:ea typeface="Calibri" panose="020F0502020204030204" pitchFamily="34" charset="0"/>
              </a:rPr>
              <a:t>, and </a:t>
            </a:r>
            <a:r>
              <a:rPr lang="en-US" sz="1200" dirty="0" err="1">
                <a:effectLst/>
                <a:latin typeface="+mj-lt"/>
                <a:ea typeface="Calibri" panose="020F0502020204030204" pitchFamily="34" charset="0"/>
              </a:rPr>
              <a:t>risankizumab</a:t>
            </a:r>
            <a:r>
              <a:rPr lang="en-US" sz="1200" dirty="0">
                <a:effectLst/>
                <a:latin typeface="+mj-lt"/>
                <a:ea typeface="Calibri" panose="020F0502020204030204" pitchFamily="34" charset="0"/>
              </a:rPr>
              <a:t> were the most effective treatments for achieving PASI 90 in people with moderate-to-severe psoriasis on the basis of high-certainty evidence. </a:t>
            </a:r>
          </a:p>
          <a:p>
            <a:pPr marL="457200" marR="0" lvl="0" indent="-304800" algn="l" rtl="0">
              <a:lnSpc>
                <a:spcPct val="150000"/>
              </a:lnSpc>
              <a:spcBef>
                <a:spcPts val="0"/>
              </a:spcBef>
              <a:spcAft>
                <a:spcPts val="0"/>
              </a:spcAft>
              <a:buClr>
                <a:srgbClr val="80296F"/>
              </a:buClr>
              <a:buSzPts val="1600"/>
              <a:buFont typeface="Arial"/>
              <a:buChar char="●"/>
            </a:pPr>
            <a:r>
              <a:rPr lang="en-US" sz="1200" dirty="0">
                <a:effectLst/>
                <a:latin typeface="+mj-lt"/>
                <a:ea typeface="Calibri" panose="020F0502020204030204" pitchFamily="34" charset="0"/>
              </a:rPr>
              <a:t>This NMA evidence is limited to induction therapy (outcomes measured from 8 to 24 weeks after </a:t>
            </a:r>
            <a:r>
              <a:rPr lang="en-US" sz="1200" dirty="0" err="1">
                <a:effectLst/>
                <a:latin typeface="+mj-lt"/>
                <a:ea typeface="Calibri" panose="020F0502020204030204" pitchFamily="34" charset="0"/>
              </a:rPr>
              <a:t>randomisation</a:t>
            </a:r>
            <a:r>
              <a:rPr lang="en-US" sz="1200" dirty="0">
                <a:effectLst/>
                <a:latin typeface="+mj-lt"/>
                <a:ea typeface="Calibri" panose="020F0502020204030204" pitchFamily="34" charset="0"/>
              </a:rPr>
              <a:t>), and is not sufficient for evaluating longer-term outcomes in this chronic disease. </a:t>
            </a:r>
          </a:p>
          <a:p>
            <a:pPr marL="457200" marR="0" lvl="0" indent="-304800" algn="l" rtl="0">
              <a:lnSpc>
                <a:spcPct val="150000"/>
              </a:lnSpc>
              <a:spcBef>
                <a:spcPts val="0"/>
              </a:spcBef>
              <a:spcAft>
                <a:spcPts val="0"/>
              </a:spcAft>
              <a:buClr>
                <a:srgbClr val="80296F"/>
              </a:buClr>
              <a:buSzPts val="1600"/>
              <a:buFont typeface="Arial"/>
              <a:buChar char="●"/>
            </a:pPr>
            <a:r>
              <a:rPr lang="en-US" sz="1200" dirty="0">
                <a:effectLst/>
                <a:latin typeface="+mj-lt"/>
                <a:ea typeface="Calibri" panose="020F0502020204030204" pitchFamily="34" charset="0"/>
              </a:rPr>
              <a:t>Moreover, we found low numbers of studies for some of the interventions, and the young age (mean 44.5 years) and high level of disease severity (PASI 20.4 at baseline) may not be typical of patients seen in daily clinical practice. </a:t>
            </a:r>
          </a:p>
          <a:p>
            <a:pPr marL="457200" marR="0" lvl="0" indent="-304800" algn="l" rtl="0">
              <a:lnSpc>
                <a:spcPct val="150000"/>
              </a:lnSpc>
              <a:spcBef>
                <a:spcPts val="0"/>
              </a:spcBef>
              <a:spcAft>
                <a:spcPts val="0"/>
              </a:spcAft>
              <a:buClr>
                <a:srgbClr val="80296F"/>
              </a:buClr>
              <a:buSzPts val="1600"/>
              <a:buFont typeface="Arial"/>
              <a:buChar char="●"/>
            </a:pPr>
            <a:r>
              <a:rPr lang="en-US" sz="1200" dirty="0">
                <a:effectLst/>
                <a:latin typeface="+mj-lt"/>
                <a:ea typeface="Calibri" panose="020F0502020204030204" pitchFamily="34" charset="0"/>
              </a:rPr>
              <a:t>We found no significant difference in the assessed interventions and placebo in terms of SAEs, and the safety evidence for most interventions was low to moderate quality. </a:t>
            </a:r>
            <a:endParaRPr lang="en-GB" sz="1000" b="0" i="0" u="none" strike="noStrike" cap="none" dirty="0">
              <a:solidFill>
                <a:srgbClr val="434343"/>
              </a:solidFill>
              <a:latin typeface="+mj-lt"/>
              <a:ea typeface="Arial"/>
              <a:cs typeface="Arial"/>
              <a:sym typeface="Arial"/>
            </a:endParaRPr>
          </a:p>
        </p:txBody>
      </p:sp>
    </p:spTree>
    <p:extLst>
      <p:ext uri="{BB962C8B-B14F-4D97-AF65-F5344CB8AC3E}">
        <p14:creationId xmlns:p14="http://schemas.microsoft.com/office/powerpoint/2010/main" val="243072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Conclusion</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13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13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44968" y="1378226"/>
            <a:ext cx="6922322" cy="2896397"/>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dirty="0">
                <a:effectLst/>
                <a:latin typeface="+mj-lt"/>
                <a:ea typeface="Calibri" panose="020F0502020204030204" pitchFamily="34" charset="0"/>
              </a:rPr>
              <a:t>More randomised trials directly comparing active agents are needed, and these should include systematic subgroup analyses (sex, age, ethnicity, comorbidities, psoriatic arthritis). </a:t>
            </a:r>
          </a:p>
          <a:p>
            <a:pPr marL="457200" marR="0" lvl="0" indent="-304800" algn="l" rtl="0">
              <a:lnSpc>
                <a:spcPct val="150000"/>
              </a:lnSpc>
              <a:spcBef>
                <a:spcPts val="0"/>
              </a:spcBef>
              <a:spcAft>
                <a:spcPts val="0"/>
              </a:spcAft>
              <a:buClr>
                <a:srgbClr val="80296F"/>
              </a:buClr>
              <a:buSzPts val="1600"/>
              <a:buFont typeface="Arial"/>
              <a:buChar char="●"/>
            </a:pPr>
            <a:r>
              <a:rPr lang="en-GB" sz="1200" dirty="0">
                <a:effectLst/>
                <a:latin typeface="+mj-lt"/>
                <a:ea typeface="Calibri" panose="020F0502020204030204" pitchFamily="34" charset="0"/>
              </a:rPr>
              <a:t>To provide long-term information on the safety of treatments included in this review, an evaluation of non-randomised studies and </a:t>
            </a:r>
            <a:r>
              <a:rPr lang="en-GB" sz="1200" dirty="0" err="1">
                <a:effectLst/>
                <a:latin typeface="+mj-lt"/>
                <a:ea typeface="Calibri" panose="020F0502020204030204" pitchFamily="34" charset="0"/>
              </a:rPr>
              <a:t>postmarketing</a:t>
            </a:r>
            <a:r>
              <a:rPr lang="en-GB" sz="1200" dirty="0">
                <a:effectLst/>
                <a:latin typeface="+mj-lt"/>
                <a:ea typeface="Calibri" panose="020F0502020204030204" pitchFamily="34" charset="0"/>
              </a:rPr>
              <a:t> reports from regulatory agencies is needed. </a:t>
            </a:r>
          </a:p>
          <a:p>
            <a:pPr marL="457200" marR="0" lvl="0" indent="-304800" algn="l" rtl="0">
              <a:lnSpc>
                <a:spcPct val="150000"/>
              </a:lnSpc>
              <a:spcBef>
                <a:spcPts val="0"/>
              </a:spcBef>
              <a:spcAft>
                <a:spcPts val="0"/>
              </a:spcAft>
              <a:buClr>
                <a:srgbClr val="80296F"/>
              </a:buClr>
              <a:buSzPts val="1600"/>
              <a:buFont typeface="Arial"/>
              <a:buChar char="●"/>
            </a:pPr>
            <a:r>
              <a:rPr lang="en-GB" sz="1200" dirty="0">
                <a:effectLst/>
                <a:latin typeface="+mj-lt"/>
                <a:ea typeface="Calibri" panose="020F0502020204030204" pitchFamily="34" charset="0"/>
              </a:rPr>
              <a:t>Editorial note: This is a living systematic review. </a:t>
            </a:r>
          </a:p>
          <a:p>
            <a:pPr marL="457200" marR="0" lvl="0" indent="-304800" algn="l" rtl="0">
              <a:lnSpc>
                <a:spcPct val="150000"/>
              </a:lnSpc>
              <a:spcBef>
                <a:spcPts val="0"/>
              </a:spcBef>
              <a:spcAft>
                <a:spcPts val="0"/>
              </a:spcAft>
              <a:buClr>
                <a:srgbClr val="80296F"/>
              </a:buClr>
              <a:buSzPts val="1600"/>
              <a:buFont typeface="Arial"/>
              <a:buChar char="●"/>
            </a:pPr>
            <a:r>
              <a:rPr lang="en-GB" sz="1200" dirty="0">
                <a:effectLst/>
                <a:latin typeface="+mj-lt"/>
                <a:ea typeface="Calibri" panose="020F0502020204030204" pitchFamily="34" charset="0"/>
              </a:rPr>
              <a:t>Living systematic reviews offer a new approach to review updating, in which the review is continually updated, incorporating relevant new evidence as it becomes available. </a:t>
            </a:r>
          </a:p>
          <a:p>
            <a:pPr marL="457200" marR="0" lvl="0" indent="-304800" algn="l" rtl="0">
              <a:lnSpc>
                <a:spcPct val="150000"/>
              </a:lnSpc>
              <a:spcBef>
                <a:spcPts val="0"/>
              </a:spcBef>
              <a:spcAft>
                <a:spcPts val="0"/>
              </a:spcAft>
              <a:buClr>
                <a:srgbClr val="80296F"/>
              </a:buClr>
              <a:buSzPts val="1600"/>
              <a:buFont typeface="Arial"/>
              <a:buChar char="●"/>
            </a:pPr>
            <a:r>
              <a:rPr lang="en-GB" sz="1200" dirty="0">
                <a:effectLst/>
                <a:latin typeface="+mj-lt"/>
                <a:ea typeface="Calibri" panose="020F0502020204030204" pitchFamily="34" charset="0"/>
              </a:rPr>
              <a:t>Please refer to the Cochrane Database of Systematic Reviews for the current status of this review.</a:t>
            </a:r>
            <a:endParaRPr lang="en-GB" sz="1000" b="0" i="0" u="none" strike="noStrike" cap="none" dirty="0">
              <a:solidFill>
                <a:srgbClr val="434343"/>
              </a:solidFill>
              <a:latin typeface="+mj-lt"/>
              <a:ea typeface="Arial"/>
              <a:cs typeface="Arial"/>
              <a:sym typeface="Arial"/>
            </a:endParaRPr>
          </a:p>
        </p:txBody>
      </p:sp>
    </p:spTree>
    <p:extLst>
      <p:ext uri="{BB962C8B-B14F-4D97-AF65-F5344CB8AC3E}">
        <p14:creationId xmlns:p14="http://schemas.microsoft.com/office/powerpoint/2010/main" val="1728768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6" y="1235896"/>
            <a:ext cx="8156702" cy="695921"/>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1600" b="1" dirty="0">
                <a:solidFill>
                  <a:srgbClr val="80296F"/>
                </a:solidFill>
                <a:latin typeface="Comfortaa"/>
                <a:ea typeface="Comfortaa"/>
                <a:cs typeface="Comfortaa"/>
                <a:sym typeface="Comfortaa"/>
              </a:rPr>
              <a:t>Systemic pharmacological treatments for chronic plaque psoriasis: a network meta-analysis</a:t>
            </a:r>
            <a:endParaRPr lang="en-GB" sz="2700" dirty="0">
              <a:latin typeface="Comfortaa"/>
              <a:ea typeface="Comfortaa"/>
              <a:cs typeface="Comfortaa"/>
              <a:sym typeface="Comfortaa"/>
            </a:endParaRPr>
          </a:p>
        </p:txBody>
      </p:sp>
      <p:cxnSp>
        <p:nvCxnSpPr>
          <p:cNvPr id="82" name="Google Shape;82;p14"/>
          <p:cNvCxnSpPr>
            <a:cxnSpLocks/>
          </p:cNvCxnSpPr>
          <p:nvPr/>
        </p:nvCxnSpPr>
        <p:spPr>
          <a:xfrm>
            <a:off x="463826" y="1900431"/>
            <a:ext cx="5068957" cy="4775"/>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1923076"/>
            <a:ext cx="5399517" cy="1005729"/>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it-IT" sz="1200" dirty="0">
                <a:solidFill>
                  <a:schemeClr val="dk1"/>
                </a:solidFill>
                <a:latin typeface="Comfortaa"/>
                <a:ea typeface="Comfortaa"/>
                <a:cs typeface="Comfortaa"/>
                <a:sym typeface="Comfortaa"/>
              </a:rPr>
              <a:t>Emilie Sbidian, Anna Chaimani, Ignacio Garcia-Doval, Liz Doney,</a:t>
            </a:r>
            <a:br>
              <a:rPr lang="it-IT" sz="1200" dirty="0">
                <a:solidFill>
                  <a:schemeClr val="dk1"/>
                </a:solidFill>
                <a:latin typeface="Comfortaa"/>
                <a:ea typeface="Comfortaa"/>
                <a:cs typeface="Comfortaa"/>
                <a:sym typeface="Comfortaa"/>
              </a:rPr>
            </a:br>
            <a:r>
              <a:rPr lang="it-IT" sz="1200" dirty="0">
                <a:solidFill>
                  <a:schemeClr val="dk1"/>
                </a:solidFill>
                <a:latin typeface="Comfortaa"/>
                <a:ea typeface="Comfortaa"/>
                <a:cs typeface="Comfortaa"/>
                <a:sym typeface="Comfortaa"/>
              </a:rPr>
              <a:t>Corinna Dressler, Camille Hua, Carolyn Hughes, Luigi Naldi,</a:t>
            </a:r>
            <a:br>
              <a:rPr lang="it-IT" sz="1200" dirty="0">
                <a:solidFill>
                  <a:schemeClr val="dk1"/>
                </a:solidFill>
                <a:latin typeface="Comfortaa"/>
                <a:ea typeface="Comfortaa"/>
                <a:cs typeface="Comfortaa"/>
                <a:sym typeface="Comfortaa"/>
              </a:rPr>
            </a:br>
            <a:r>
              <a:rPr lang="it-IT" sz="1200" dirty="0" err="1">
                <a:solidFill>
                  <a:schemeClr val="dk1"/>
                </a:solidFill>
                <a:latin typeface="Comfortaa"/>
                <a:ea typeface="Comfortaa"/>
                <a:cs typeface="Comfortaa"/>
                <a:sym typeface="Comfortaa"/>
              </a:rPr>
              <a:t>Sivem</a:t>
            </a:r>
            <a:r>
              <a:rPr lang="it-IT" sz="1200" dirty="0">
                <a:solidFill>
                  <a:schemeClr val="dk1"/>
                </a:solidFill>
                <a:latin typeface="Comfortaa"/>
                <a:ea typeface="Comfortaa"/>
                <a:cs typeface="Comfortaa"/>
                <a:sym typeface="Comfortaa"/>
              </a:rPr>
              <a:t> Afach, Laurence Le Cleach</a:t>
            </a:r>
            <a:br>
              <a:rPr lang="it-IT" sz="1200" dirty="0">
                <a:solidFill>
                  <a:schemeClr val="dk1"/>
                </a:solidFill>
                <a:latin typeface="Comfortaa"/>
                <a:ea typeface="Comfortaa"/>
                <a:cs typeface="Comfortaa"/>
                <a:sym typeface="Comfortaa"/>
              </a:rPr>
            </a:br>
            <a:r>
              <a:rPr lang="nn-NO" sz="1200" dirty="0">
                <a:solidFill>
                  <a:schemeClr val="dk1"/>
                </a:solidFill>
                <a:latin typeface="Comfortaa"/>
                <a:ea typeface="Comfortaa"/>
                <a:cs typeface="Comfortaa"/>
                <a:sym typeface="Comfortaa"/>
              </a:rPr>
              <a:t>Cochrane Database Syst Rev. 2022 May 23;5(5):CD011535</a:t>
            </a:r>
            <a:endParaRPr lang="it-IT" sz="1200" dirty="0">
              <a:solidFill>
                <a:schemeClr val="dk1"/>
              </a:solidFill>
              <a:latin typeface="Comfortaa"/>
              <a:ea typeface="Comfortaa"/>
              <a:cs typeface="Comfortaa"/>
              <a:sym typeface="Comfortaa"/>
            </a:endParaRP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5"/>
            <a:ext cx="6355055" cy="22470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La presente network meta-analysis ha mostrato che, rispetto al placebo, i farmaci biologici infliximab, bimekizumab, ixekizumab e risankizumab sono risultati i trattamenti più efficaci per il raggiungimento del PASI 90 nei pazienti con psoriasi moderata-severa.</a:t>
            </a:r>
          </a:p>
          <a:p>
            <a:pPr marL="457200" marR="0" lvl="0" indent="-304800" algn="l" rtl="0">
              <a:lnSpc>
                <a:spcPct val="150000"/>
              </a:lnSpc>
              <a:spcBef>
                <a:spcPts val="0"/>
              </a:spcBef>
              <a:spcAft>
                <a:spcPts val="0"/>
              </a:spcAft>
              <a:buClr>
                <a:srgbClr val="80296F"/>
              </a:buClr>
              <a:buSzPts val="1600"/>
              <a:buFont typeface="Arial"/>
              <a:buChar char="●"/>
            </a:pPr>
            <a:r>
              <a:rPr lang="it-IT" sz="1200" b="0" i="0" u="none" strike="noStrike" cap="none" dirty="0">
                <a:solidFill>
                  <a:srgbClr val="434343"/>
                </a:solidFill>
                <a:latin typeface="Arial"/>
                <a:ea typeface="Arial"/>
                <a:cs typeface="Arial"/>
                <a:sym typeface="Arial"/>
              </a:rPr>
              <a:t>L’analisi è limitata alla terapia di induzione (8-24 settimane dopo la randomizzazione) e non è sufficiente per una valutazione a lungo termine nella malattia cronica.</a:t>
            </a: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Background</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Psoriasis is an immune-mediated disease with either skin or joints manifestations, or both, and it has a major impact on quality of life.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Although there is currently no cure for psoriasis, various treatment strategies allow sustained control of disease signs and symptoms.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The relative benefit of these treatments remains unclear due to the limited number of trials comparing them directly head-to-head, which is why we chose to conduct a network meta-analysis.</a:t>
            </a:r>
            <a:endParaRPr lang="it-IT" sz="1200" b="0" i="0" u="none" strike="noStrike" cap="none" dirty="0">
              <a:solidFill>
                <a:srgbClr val="434343"/>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Objectives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451114"/>
            <a:ext cx="6922322" cy="3061252"/>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To compare the efficacy and safety of non-biological systemic agents, small molecules, and biologics for people with moderate-to-severe psoriasis using a network meta-analysis, and to provide a ranking of these treatments according to their efficacy and safety.</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396155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Search 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437861"/>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For this update of the living systematic review, we updated our searches of the following databases monthly to October 2021: the Cochrane Central Register of Controlled Trials (CENTRAL), MEDLINE, and Embase.</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207955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Selection criteria</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437861"/>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Randomised controlled trials (RCTs) of systemic treatments in adults over 18 years with moderate-to-severe plaque psoriasis, at any stage of treatment, compared to placebo or another active agent.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The primary outcomes were: proportion of participants who achieved clear or almost clear skin, that is, at least Psoriasis Area and Severity Index (PASI) 90; proportion of participants with serious adverse events (SAEs) at induction phase (8 to 24 weeks after randomisation).</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43259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Data collection and analysis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8</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8</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364974"/>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conducted duplicate study selection, data extraction, risk of bias assessment and analyses.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synthesised data using pairwise and network meta-analysis (NMA) to compare treatments and rank them according to effectiveness (PASI 90 score) and acceptability (inverse of SAEs).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assessed the certainty of NMA evidence for the two primary outcomes and all comparisons using </a:t>
            </a:r>
            <a:r>
              <a:rPr lang="en-GB" sz="1200" b="0" i="0" u="none" strike="noStrike" cap="none" dirty="0" err="1">
                <a:solidFill>
                  <a:srgbClr val="434343"/>
                </a:solidFill>
                <a:latin typeface="Arial"/>
                <a:ea typeface="Arial"/>
                <a:cs typeface="Arial"/>
                <a:sym typeface="Arial"/>
              </a:rPr>
              <a:t>CINeMA</a:t>
            </a:r>
            <a:r>
              <a:rPr lang="en-GB" sz="1200" b="0" i="0" u="none" strike="noStrike" cap="none" dirty="0">
                <a:solidFill>
                  <a:srgbClr val="434343"/>
                </a:solidFill>
                <a:latin typeface="Arial"/>
                <a:ea typeface="Arial"/>
                <a:cs typeface="Arial"/>
                <a:sym typeface="Arial"/>
              </a:rPr>
              <a:t>, as very low, low, moderate, or high.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contacted study authors when data were unclear or missing. </a:t>
            </a:r>
          </a:p>
          <a:p>
            <a:pPr marL="457200" marR="0" lvl="0" indent="-304800" algn="l" rtl="0">
              <a:lnSpc>
                <a:spcPct val="150000"/>
              </a:lnSpc>
              <a:spcBef>
                <a:spcPts val="0"/>
              </a:spcBef>
              <a:spcAft>
                <a:spcPts val="0"/>
              </a:spcAft>
              <a:buClr>
                <a:srgbClr val="80296F"/>
              </a:buClr>
              <a:buSzPts val="1600"/>
              <a:buFont typeface="Arial"/>
              <a:buChar char="●"/>
            </a:pPr>
            <a:r>
              <a:rPr lang="en-GB" sz="1200" b="0" i="0" u="none" strike="noStrike" cap="none" dirty="0">
                <a:solidFill>
                  <a:srgbClr val="434343"/>
                </a:solidFill>
                <a:latin typeface="Arial"/>
                <a:ea typeface="Arial"/>
                <a:cs typeface="Arial"/>
                <a:sym typeface="Arial"/>
              </a:rPr>
              <a:t>We used the surface under the cumulative ranking curve (SUCRA) to infer treatment hierarchy, from 0% (worst for effectiveness or safety) to 100% (best for effectiveness or safety).</a:t>
            </a:r>
            <a:endParaRPr lang="it-IT" sz="1200" b="0" i="0" u="none" strike="noStrike" cap="none" dirty="0">
              <a:solidFill>
                <a:srgbClr val="434343"/>
              </a:solidFill>
              <a:latin typeface="Arial"/>
              <a:ea typeface="Arial"/>
              <a:cs typeface="Arial"/>
              <a:sym typeface="Arial"/>
            </a:endParaRPr>
          </a:p>
        </p:txBody>
      </p:sp>
    </p:spTree>
    <p:extLst>
      <p:ext uri="{BB962C8B-B14F-4D97-AF65-F5344CB8AC3E}">
        <p14:creationId xmlns:p14="http://schemas.microsoft.com/office/powerpoint/2010/main" val="225525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Main 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9</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9</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824486" y="1364974"/>
            <a:ext cx="6922322" cy="316572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This update includes an additional 19 studies, taking the total number of included studies to 167, and </a:t>
            </a:r>
            <a:r>
              <a:rPr lang="en-US" sz="1000" dirty="0" err="1">
                <a:effectLst/>
                <a:latin typeface="+mj-lt"/>
                <a:ea typeface="Calibri" panose="020F0502020204030204" pitchFamily="34" charset="0"/>
              </a:rPr>
              <a:t>randomised</a:t>
            </a:r>
            <a:r>
              <a:rPr lang="en-US" sz="1000" dirty="0">
                <a:effectLst/>
                <a:latin typeface="+mj-lt"/>
                <a:ea typeface="Calibri" panose="020F0502020204030204" pitchFamily="34" charset="0"/>
              </a:rPr>
              <a:t> participants to 58,912, 67.2% men, mainly recruited from hospitals.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Average age was 44.5 years, mean PASI score at baseline was 20.4 (range: 9.5 to 39).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Most studies were placebo-controlled (57%).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We assessed a total of 20 treatments.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Most (140) trials were multicentric (two to 231 </a:t>
            </a:r>
            <a:r>
              <a:rPr lang="en-US" sz="1000" dirty="0" err="1">
                <a:effectLst/>
                <a:latin typeface="+mj-lt"/>
                <a:ea typeface="Calibri" panose="020F0502020204030204" pitchFamily="34" charset="0"/>
              </a:rPr>
              <a:t>centres</a:t>
            </a:r>
            <a:r>
              <a:rPr lang="en-US" sz="1000" dirty="0">
                <a:effectLst/>
                <a:latin typeface="+mj-lt"/>
                <a:ea typeface="Calibri" panose="020F0502020204030204" pitchFamily="34" charset="0"/>
              </a:rPr>
              <a:t>).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One-third of the studies (57/167) had high risk of bias; 23 unclear risk, and most (87) low risk.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Most studies (127/167) declared funding by a pharmaceutical company, and 24 studies did not report a funding source. </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Network meta-analysis at class level showed that all interventions (non-biological systemic agents, small molecules, and biological treatments) showed a higher proportion of patients reaching PASI 90 than placebo.</a:t>
            </a:r>
          </a:p>
          <a:p>
            <a:pPr marL="457200" marR="0" lvl="0" indent="-304800" algn="l" rtl="0">
              <a:lnSpc>
                <a:spcPct val="150000"/>
              </a:lnSpc>
              <a:spcBef>
                <a:spcPts val="0"/>
              </a:spcBef>
              <a:spcAft>
                <a:spcPts val="0"/>
              </a:spcAft>
              <a:buClr>
                <a:srgbClr val="80296F"/>
              </a:buClr>
              <a:buSzPts val="1600"/>
              <a:buFont typeface="Arial"/>
              <a:buChar char="●"/>
            </a:pPr>
            <a:r>
              <a:rPr lang="en-US" sz="1000" dirty="0">
                <a:effectLst/>
                <a:latin typeface="+mj-lt"/>
                <a:ea typeface="Calibri" panose="020F0502020204030204" pitchFamily="34" charset="0"/>
              </a:rPr>
              <a:t>Anti-IL17 treatment showed a higher proportion of patients reaching PASI 90 compared to all the interventions, except anti-IL23. </a:t>
            </a:r>
            <a:endParaRPr lang="it-IT" sz="700" b="0" i="0" u="none" strike="noStrike" cap="none" dirty="0">
              <a:solidFill>
                <a:srgbClr val="434343"/>
              </a:solidFill>
              <a:latin typeface="+mj-lt"/>
              <a:ea typeface="Arial"/>
              <a:cs typeface="Arial"/>
              <a:sym typeface="Arial"/>
            </a:endParaRPr>
          </a:p>
        </p:txBody>
      </p:sp>
    </p:spTree>
    <p:extLst>
      <p:ext uri="{BB962C8B-B14F-4D97-AF65-F5344CB8AC3E}">
        <p14:creationId xmlns:p14="http://schemas.microsoft.com/office/powerpoint/2010/main" val="376195339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1388</Words>
  <Application>Microsoft Macintosh PowerPoint</Application>
  <PresentationFormat>Presentazione su schermo (16:9)</PresentationFormat>
  <Paragraphs>102</Paragraphs>
  <Slides>14</Slides>
  <Notes>14</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Comfortaa</vt:lpstr>
      <vt:lpstr>Arial</vt:lpstr>
      <vt:lpstr>Simple Light</vt:lpstr>
      <vt:lpstr>INFODERMATOLOGY SUMMARIES</vt:lpstr>
      <vt:lpstr>Systemic pharmacological treatments for chronic plaque psoriasis: a network meta-analysis</vt:lpstr>
      <vt:lpstr>Focus sulla psoriasi </vt:lpstr>
      <vt:lpstr>Focus sulla psoriasi </vt:lpstr>
      <vt:lpstr>Focus sulla psoriasi </vt:lpstr>
      <vt:lpstr>Focus sulla psoriasi </vt:lpstr>
      <vt:lpstr>Focus sulla psoriasi </vt:lpstr>
      <vt:lpstr>Focus sulla psoriasi </vt:lpstr>
      <vt:lpstr>Focus sulla psoriasi </vt:lpstr>
      <vt:lpstr>Focus sulla psoriasi </vt:lpstr>
      <vt:lpstr>Focus sulla psoriasi </vt:lpstr>
      <vt:lpstr>Focus sulla psoriasi </vt:lpstr>
      <vt:lpstr>Focus sulla psoriasi </vt:lpstr>
      <vt:lpstr>INFODERMATOLOGY SUMMARIES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dc:subject/>
  <dc:creator/>
  <cp:keywords/>
  <dc:description/>
  <cp:lastModifiedBy>Giorgio Mantovani</cp:lastModifiedBy>
  <cp:revision>18</cp:revision>
  <dcterms:modified xsi:type="dcterms:W3CDTF">2022-06-07T16:30:36Z</dcterms:modified>
  <cp:category/>
</cp:coreProperties>
</file>