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65" r:id="rId6"/>
    <p:sldId id="266" r:id="rId7"/>
    <p:sldId id="268" r:id="rId8"/>
    <p:sldId id="267" r:id="rId9"/>
    <p:sldId id="263" r:id="rId10"/>
  </p:sldIdLst>
  <p:sldSz cx="9144000" cy="5143500" type="screen16x9"/>
  <p:notesSz cx="6858000" cy="9144000"/>
  <p:embeddedFontLst>
    <p:embeddedFont>
      <p:font typeface="Comfortaa" pitchFamily="2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50" d="100"/>
          <a:sy n="150" d="100"/>
        </p:scale>
        <p:origin x="424" y="1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5557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9647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3932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6668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81534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2"/>
          </p:nvPr>
        </p:nvSpPr>
        <p:spPr>
          <a:xfrm>
            <a:off x="114025" y="4722525"/>
            <a:ext cx="5700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  <p:sp>
        <p:nvSpPr>
          <p:cNvPr id="16" name="Google Shape;16;p3"/>
          <p:cNvSpPr/>
          <p:nvPr/>
        </p:nvSpPr>
        <p:spPr>
          <a:xfrm>
            <a:off x="791300" y="4648425"/>
            <a:ext cx="8359500" cy="495000"/>
          </a:xfrm>
          <a:prstGeom prst="rect">
            <a:avLst/>
          </a:prstGeom>
          <a:solidFill>
            <a:srgbClr val="80296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"/>
          <p:cNvSpPr txBox="1"/>
          <p:nvPr/>
        </p:nvSpPr>
        <p:spPr>
          <a:xfrm>
            <a:off x="923850" y="4783100"/>
            <a:ext cx="6012000" cy="21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it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 servizio di aggiornamento scientifico sostenuto da un contributo educazionale non condizionante di</a:t>
            </a:r>
            <a:endParaRPr sz="1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9025" y="4722525"/>
            <a:ext cx="678405" cy="377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7645"/>
          <a:stretch/>
        </p:blipFill>
        <p:spPr>
          <a:xfrm rot="10800000" flipH="1">
            <a:off x="5915300" y="1"/>
            <a:ext cx="3231675" cy="4137599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3"/>
          <p:cNvSpPr txBox="1"/>
          <p:nvPr/>
        </p:nvSpPr>
        <p:spPr>
          <a:xfrm>
            <a:off x="1228725" y="257150"/>
            <a:ext cx="5088900" cy="8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" sz="20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rPr>
              <a:t>Dermatology summaries collection</a:t>
            </a:r>
            <a:endParaRPr sz="2000" b="1" i="0" u="none" strike="noStrike" cap="none" dirty="0">
              <a:solidFill>
                <a:srgbClr val="80296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Dalla lettura internazionale | Focus sulla psoriasi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" name="Google Shape;21;p3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4100" y="287000"/>
            <a:ext cx="678300" cy="6783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/>
          <p:nvPr/>
        </p:nvSpPr>
        <p:spPr>
          <a:xfrm>
            <a:off x="0" y="4648425"/>
            <a:ext cx="791400" cy="14700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1245675" y="333050"/>
            <a:ext cx="67221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2000"/>
              <a:buFont typeface="Comfortaa"/>
              <a:buNone/>
              <a:defRPr sz="2000" b="1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2"/>
          </p:nvPr>
        </p:nvSpPr>
        <p:spPr>
          <a:xfrm>
            <a:off x="114025" y="4722525"/>
            <a:ext cx="5700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  <p:sp>
        <p:nvSpPr>
          <p:cNvPr id="27" name="Google Shape;27;p4"/>
          <p:cNvSpPr/>
          <p:nvPr/>
        </p:nvSpPr>
        <p:spPr>
          <a:xfrm>
            <a:off x="791300" y="4648425"/>
            <a:ext cx="8359500" cy="495000"/>
          </a:xfrm>
          <a:prstGeom prst="rect">
            <a:avLst/>
          </a:prstGeom>
          <a:solidFill>
            <a:srgbClr val="80296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4"/>
          <p:cNvSpPr txBox="1"/>
          <p:nvPr/>
        </p:nvSpPr>
        <p:spPr>
          <a:xfrm>
            <a:off x="923850" y="4783100"/>
            <a:ext cx="1169100" cy="21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it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Developed by</a:t>
            </a:r>
            <a:endParaRPr sz="1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Google Shape;29;p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7645"/>
          <a:stretch/>
        </p:blipFill>
        <p:spPr>
          <a:xfrm rot="10800000" flipH="1">
            <a:off x="5915300" y="1"/>
            <a:ext cx="3231675" cy="4137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4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4100" y="287000"/>
            <a:ext cx="678300" cy="6783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1245675" y="640800"/>
            <a:ext cx="5317200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15650" y="1221275"/>
            <a:ext cx="1659600" cy="3405600"/>
          </a:xfrm>
          <a:prstGeom prst="rect">
            <a:avLst/>
          </a:prstGeom>
          <a:solidFill>
            <a:srgbClr val="F1E5E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" name="Google Shape;33;p4"/>
          <p:cNvCxnSpPr/>
          <p:nvPr/>
        </p:nvCxnSpPr>
        <p:spPr>
          <a:xfrm rot="10800000">
            <a:off x="0" y="1221275"/>
            <a:ext cx="6059400" cy="0"/>
          </a:xfrm>
          <a:prstGeom prst="straightConnector1">
            <a:avLst/>
          </a:prstGeom>
          <a:noFill/>
          <a:ln w="9525" cap="flat" cmpd="sng">
            <a:solidFill>
              <a:srgbClr val="BF9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4" name="Google Shape;34;p4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50350" y="4823225"/>
            <a:ext cx="808425" cy="134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4"/>
          <p:cNvSpPr/>
          <p:nvPr/>
        </p:nvSpPr>
        <p:spPr>
          <a:xfrm>
            <a:off x="0" y="4648425"/>
            <a:ext cx="791400" cy="14700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" Target="slide4.xm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clinicaltrials.gov/show/NCT0315155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ctrTitle"/>
          </p:nvPr>
        </p:nvSpPr>
        <p:spPr>
          <a:xfrm>
            <a:off x="311700" y="1168552"/>
            <a:ext cx="8520600" cy="14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it" b="1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rPr>
              <a:t>INFODERMATOLOGY SUMMARIES</a:t>
            </a:r>
            <a:endParaRPr b="1" dirty="0">
              <a:solidFill>
                <a:srgbClr val="80296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1"/>
          </p:nvPr>
        </p:nvSpPr>
        <p:spPr>
          <a:xfrm>
            <a:off x="311700" y="2717803"/>
            <a:ext cx="8520600" cy="7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">
                <a:solidFill>
                  <a:schemeClr val="dk1"/>
                </a:solidFill>
              </a:rPr>
              <a:t>Focus sulla psoriasi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1566000" y="4191651"/>
            <a:ext cx="6012000" cy="21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it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 servizio di aggiornamento scientifico sostenuto da un contributo educazionale non condizionante di</a:t>
            </a: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13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32069" y="4442879"/>
            <a:ext cx="1079863" cy="5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it"/>
              <a:t>2</a:t>
            </a:fld>
            <a:endParaRPr dirty="0"/>
          </a:p>
        </p:txBody>
      </p:sp>
      <p:sp>
        <p:nvSpPr>
          <p:cNvPr id="80" name="Google Shape;80;p14"/>
          <p:cNvSpPr txBox="1">
            <a:spLocks noGrp="1"/>
          </p:cNvSpPr>
          <p:nvPr>
            <p:ph type="sldNum" idx="2"/>
          </p:nvPr>
        </p:nvSpPr>
        <p:spPr>
          <a:xfrm>
            <a:off x="114025" y="4722525"/>
            <a:ext cx="5700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"/>
              <a:t>2</a:t>
            </a:fld>
            <a:endParaRPr dirty="0"/>
          </a:p>
        </p:txBody>
      </p:sp>
      <p:sp>
        <p:nvSpPr>
          <p:cNvPr id="81" name="Google Shape;81;p14"/>
          <p:cNvSpPr txBox="1">
            <a:spLocks noGrp="1"/>
          </p:cNvSpPr>
          <p:nvPr>
            <p:ph type="title" idx="4294967295"/>
          </p:nvPr>
        </p:nvSpPr>
        <p:spPr>
          <a:xfrm>
            <a:off x="357816" y="1166192"/>
            <a:ext cx="8156702" cy="695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1600" b="1" dirty="0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rPr>
              <a:t>Efficacy and safety of </a:t>
            </a:r>
            <a:r>
              <a:rPr lang="en-GB" sz="1600" b="1" dirty="0" err="1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rPr>
              <a:t>ixekizumab</a:t>
            </a:r>
            <a:r>
              <a:rPr lang="en-GB" sz="1600" b="1" dirty="0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rPr>
              <a:t> versus adalimumab in biologic-naïve patients with active psoriatic arthritis and moderate-to-severe psoriasis: 52-week results from the randomized SPIRIT-H2H trial</a:t>
            </a:r>
            <a:endParaRPr lang="en-GB" sz="2700" dirty="0"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82" name="Google Shape;82;p14"/>
          <p:cNvCxnSpPr>
            <a:cxnSpLocks/>
          </p:cNvCxnSpPr>
          <p:nvPr/>
        </p:nvCxnSpPr>
        <p:spPr>
          <a:xfrm>
            <a:off x="457200" y="2033666"/>
            <a:ext cx="5066749" cy="21070"/>
          </a:xfrm>
          <a:prstGeom prst="straightConnector1">
            <a:avLst/>
          </a:prstGeom>
          <a:noFill/>
          <a:ln w="9525" cap="flat" cmpd="sng">
            <a:solidFill>
              <a:srgbClr val="80296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3" name="Google Shape;83;p14"/>
          <p:cNvSpPr txBox="1">
            <a:spLocks noGrp="1"/>
          </p:cNvSpPr>
          <p:nvPr>
            <p:ph type="body" idx="4294967295"/>
          </p:nvPr>
        </p:nvSpPr>
        <p:spPr>
          <a:xfrm>
            <a:off x="357816" y="2046956"/>
            <a:ext cx="6855784" cy="1005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-IT" sz="12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Kristian Reich, Lars Erik Kristensen, Saxon D Smith, Phoebe Rich,</a:t>
            </a:r>
            <a:br>
              <a:rPr lang="it-IT" sz="12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it-IT" sz="12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Christophe Sapin, Soyi Liu Leage, Robert McKenzie, Christopher Schuster,</a:t>
            </a:r>
            <a:br>
              <a:rPr lang="it-IT" sz="12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it-IT" sz="12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Elisabeth Riedl, Melinda Gooderham</a:t>
            </a:r>
            <a:br>
              <a:rPr lang="it-IT" sz="12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en-GB" sz="12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Dermatol </a:t>
            </a:r>
            <a:r>
              <a:rPr lang="en-GB" sz="12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Pract</a:t>
            </a:r>
            <a:r>
              <a:rPr lang="en-GB" sz="12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Concept. 2022 Apr 1;12(2):e2022104</a:t>
            </a:r>
            <a:endParaRPr lang="it-IT" sz="12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4">
            <a:hlinkClick r:id="rId3" action="ppaction://hlinksldjump"/>
          </p:cNvPr>
          <p:cNvSpPr/>
          <p:nvPr/>
        </p:nvSpPr>
        <p:spPr>
          <a:xfrm>
            <a:off x="-2796" y="3045383"/>
            <a:ext cx="2252100" cy="12027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57175" dist="9525" dir="19560000" algn="bl" rotWithShape="0">
              <a:srgbClr val="80296F">
                <a:alpha val="1372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>
            <a:hlinkClick r:id="rId4" action="ppaction://hlinksldjump"/>
          </p:cNvPr>
          <p:cNvSpPr/>
          <p:nvPr/>
        </p:nvSpPr>
        <p:spPr>
          <a:xfrm>
            <a:off x="2293684" y="3045395"/>
            <a:ext cx="2252100" cy="1469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57175" dist="9525" dir="19560000" algn="bl" rotWithShape="0">
              <a:srgbClr val="80296F">
                <a:alpha val="1372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4">
            <a:hlinkClick r:id="" action="ppaction://noaction"/>
          </p:cNvPr>
          <p:cNvSpPr/>
          <p:nvPr/>
        </p:nvSpPr>
        <p:spPr>
          <a:xfrm>
            <a:off x="4590222" y="3045395"/>
            <a:ext cx="2252100" cy="1315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57175" dist="9525" dir="19560000" algn="bl" rotWithShape="0">
              <a:srgbClr val="80296F">
                <a:alpha val="1372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4">
            <a:hlinkClick r:id="" action="ppaction://noaction"/>
          </p:cNvPr>
          <p:cNvSpPr/>
          <p:nvPr/>
        </p:nvSpPr>
        <p:spPr>
          <a:xfrm>
            <a:off x="6902504" y="3045395"/>
            <a:ext cx="2252100" cy="1315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57175" dist="9525" dir="19560000" algn="bl" rotWithShape="0">
              <a:srgbClr val="80296F">
                <a:alpha val="1372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p14">
            <a:hlinkClick r:id="rId3" action="ppaction://hlinksldjump"/>
          </p:cNvPr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4898" y="3229181"/>
            <a:ext cx="879805" cy="8712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4">
            <a:hlinkClick r:id="rId4" action="ppaction://hlinksldjump"/>
          </p:cNvPr>
          <p:cNvPicPr preferRelativeResize="0"/>
          <p:nvPr/>
        </p:nvPicPr>
        <p:blipFill rotWithShape="1"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04675" y="3099957"/>
            <a:ext cx="1013239" cy="1003379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4">
            <a:hlinkClick r:id="" action="ppaction://noaction"/>
          </p:cNvPr>
          <p:cNvPicPr preferRelativeResize="0"/>
          <p:nvPr/>
        </p:nvPicPr>
        <p:blipFill rotWithShape="1">
          <a:blip r:embed="rId7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18217" y="3227694"/>
            <a:ext cx="808613" cy="800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4">
            <a:hlinkClick r:id="" action="ppaction://noaction"/>
          </p:cNvPr>
          <p:cNvPicPr preferRelativeResize="0"/>
          <p:nvPr/>
        </p:nvPicPr>
        <p:blipFill rotWithShape="1">
          <a:blip r:embed="rId8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833"/>
          <a:stretch/>
        </p:blipFill>
        <p:spPr>
          <a:xfrm>
            <a:off x="7588596" y="3211128"/>
            <a:ext cx="879805" cy="871222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4">
            <a:hlinkClick r:id="rId3" action="ppaction://hlinksldjump"/>
          </p:cNvPr>
          <p:cNvSpPr/>
          <p:nvPr/>
        </p:nvSpPr>
        <p:spPr>
          <a:xfrm>
            <a:off x="-18600" y="4213786"/>
            <a:ext cx="2268000" cy="393600"/>
          </a:xfrm>
          <a:prstGeom prst="rect">
            <a:avLst/>
          </a:prstGeom>
          <a:solidFill>
            <a:srgbClr val="F1E5E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286395" y="4385060"/>
            <a:ext cx="16368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rPr>
              <a:t>Messaggi chiave</a:t>
            </a:r>
            <a:endParaRPr sz="1200" b="1" i="0" u="none" strike="noStrike" cap="none" dirty="0">
              <a:solidFill>
                <a:srgbClr val="80296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2285833" y="4213786"/>
            <a:ext cx="2268000" cy="393600"/>
          </a:xfrm>
          <a:prstGeom prst="rect">
            <a:avLst/>
          </a:prstGeom>
          <a:solidFill>
            <a:srgbClr val="F1E5E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2293684" y="4276185"/>
            <a:ext cx="2252100" cy="2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"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rPr>
              <a:t>Background &amp; methods</a:t>
            </a:r>
            <a:endParaRPr sz="600" b="1" i="0" u="none" strike="noStrike" cap="none" dirty="0">
              <a:solidFill>
                <a:srgbClr val="80296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4590215" y="4213786"/>
            <a:ext cx="2268000" cy="393600"/>
          </a:xfrm>
          <a:prstGeom prst="rect">
            <a:avLst/>
          </a:prstGeom>
          <a:solidFill>
            <a:srgbClr val="F1E5E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4598067" y="4276185"/>
            <a:ext cx="2252100" cy="2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"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rPr>
              <a:t>Results</a:t>
            </a:r>
            <a:endParaRPr sz="600" b="1" i="0" u="none" strike="noStrike" cap="none" dirty="0">
              <a:solidFill>
                <a:srgbClr val="80296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6894598" y="4213786"/>
            <a:ext cx="2268000" cy="393600"/>
          </a:xfrm>
          <a:prstGeom prst="rect">
            <a:avLst/>
          </a:prstGeom>
          <a:solidFill>
            <a:srgbClr val="F1E5E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6902449" y="4276185"/>
            <a:ext cx="2252100" cy="2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" sz="1200" b="1" i="0" u="none" strike="noStrike" cap="none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rPr>
              <a:t>Conclusions</a:t>
            </a:r>
            <a:endParaRPr sz="600" b="1" i="0" u="none" strike="noStrike" cap="none" dirty="0">
              <a:solidFill>
                <a:srgbClr val="80296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1245675" y="409248"/>
            <a:ext cx="67221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" dirty="0"/>
              <a:t>Messaggi chiave</a:t>
            </a:r>
            <a:endParaRPr dirty="0"/>
          </a:p>
        </p:txBody>
      </p:sp>
      <p:sp>
        <p:nvSpPr>
          <p:cNvPr id="105" name="Google Shape;10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it"/>
              <a:t>3</a:t>
            </a:fld>
            <a:endParaRPr dirty="0"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2"/>
          </p:nvPr>
        </p:nvSpPr>
        <p:spPr>
          <a:xfrm>
            <a:off x="114025" y="4722525"/>
            <a:ext cx="5700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"/>
              <a:t>3</a:t>
            </a:fld>
            <a:endParaRPr dirty="0"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/>
          </p:nvPr>
        </p:nvSpPr>
        <p:spPr>
          <a:xfrm>
            <a:off x="6936016" y="105913"/>
            <a:ext cx="1810792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Focus sulla psoriasi</a:t>
            </a:r>
            <a:endParaRPr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dirty="0"/>
          </a:p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9575" y="2171325"/>
            <a:ext cx="1131750" cy="1131725"/>
          </a:xfrm>
          <a:prstGeom prst="rect">
            <a:avLst/>
          </a:prstGeom>
          <a:noFill/>
          <a:ln>
            <a:noFill/>
          </a:ln>
          <a:effectLst>
            <a:reflection stA="35000" endPos="31000" fadeDir="5400012" sy="-100000" algn="bl" rotWithShape="0"/>
          </a:effectLst>
        </p:spPr>
      </p:pic>
      <p:sp>
        <p:nvSpPr>
          <p:cNvPr id="109" name="Google Shape;109;p15"/>
          <p:cNvSpPr txBox="1"/>
          <p:nvPr/>
        </p:nvSpPr>
        <p:spPr>
          <a:xfrm>
            <a:off x="1705211" y="1434465"/>
            <a:ext cx="6355055" cy="22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1600"/>
              <a:buFont typeface="Arial"/>
              <a:buChar char="●"/>
            </a:pPr>
            <a:r>
              <a:rPr lang="it-IT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Lo studio randomizzato, in aperto, in cieco, a gruppi paralleli SPIRIT-H2H ha dimostrato la superiorità di ixekizumab su adalimumab nel raggiungimento simultaneo dei sintomi articolari (ACR50) e della clearance cutanea (PASI 100) in pazienti naïve ai biologici con artrite psoriasica attiva e psoriasi a placche alla settimana 24.</a:t>
            </a:r>
          </a:p>
          <a:p>
            <a: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1600"/>
              <a:buFont typeface="Arial"/>
              <a:buChar char="●"/>
            </a:pPr>
            <a:r>
              <a:rPr lang="it-IT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Una maggiore efficacia di ixekizumab rispetto ad adalimumab è stata mantenuta fino alla settimana 52.</a:t>
            </a:r>
          </a:p>
        </p:txBody>
      </p:sp>
    </p:spTree>
    <p:extLst>
      <p:ext uri="{BB962C8B-B14F-4D97-AF65-F5344CB8AC3E}">
        <p14:creationId xmlns:p14="http://schemas.microsoft.com/office/powerpoint/2010/main" val="329411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1245675" y="409248"/>
            <a:ext cx="67221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-IT" dirty="0"/>
              <a:t>Introduction</a:t>
            </a:r>
          </a:p>
        </p:txBody>
      </p:sp>
      <p:sp>
        <p:nvSpPr>
          <p:cNvPr id="105" name="Google Shape;10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it"/>
              <a:t>4</a:t>
            </a:fld>
            <a:endParaRPr dirty="0"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2"/>
          </p:nvPr>
        </p:nvSpPr>
        <p:spPr>
          <a:xfrm>
            <a:off x="114025" y="4722525"/>
            <a:ext cx="5700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"/>
              <a:t>4</a:t>
            </a:fld>
            <a:endParaRPr dirty="0"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/>
          </p:nvPr>
        </p:nvSpPr>
        <p:spPr>
          <a:xfrm>
            <a:off x="6936016" y="105913"/>
            <a:ext cx="1810792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Focus sulla psoriasi</a:t>
            </a:r>
            <a:endParaRPr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dirty="0"/>
          </a:p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9575" y="2171325"/>
            <a:ext cx="1131750" cy="1131725"/>
          </a:xfrm>
          <a:prstGeom prst="rect">
            <a:avLst/>
          </a:prstGeom>
          <a:noFill/>
          <a:ln>
            <a:noFill/>
          </a:ln>
          <a:effectLst>
            <a:reflection stA="35000" endPos="31000" fadeDir="5400012" sy="-100000" algn="bl" rotWithShape="0"/>
          </a:effectLst>
        </p:spPr>
      </p:pic>
      <p:sp>
        <p:nvSpPr>
          <p:cNvPr id="109" name="Google Shape;109;p15"/>
          <p:cNvSpPr txBox="1"/>
          <p:nvPr/>
        </p:nvSpPr>
        <p:spPr>
          <a:xfrm>
            <a:off x="1705211" y="1477617"/>
            <a:ext cx="6922322" cy="3035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1600"/>
              <a:buFont typeface="Arial"/>
              <a:buChar char="●"/>
            </a:pP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The randomized, open-label, assessor-blinded, parallel-group SPIRIT-H2H trial (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NCT03151551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) demonstrated superiority of 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ixekizumab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over adalimumab in simultaneously achieving improvement in joint symptoms (American College of Rheumatology [ACR]50) and skin clearance (Psoriasis Area and Severity Index [PASI]100) in biologic-naïve patients with active psoriatic arthritis (PsA) and plaque psoriasis (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PsO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) at Week (W) 24. </a:t>
            </a:r>
          </a:p>
          <a:p>
            <a: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1600"/>
              <a:buFont typeface="Arial"/>
              <a:buChar char="●"/>
            </a:pP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Higher efficacy of 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ixekizumab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versus adalimumab was maintained through W52.</a:t>
            </a:r>
            <a:endParaRPr lang="it-IT" sz="1200" b="0" i="0" u="none" strike="noStrike" cap="none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1245675" y="409248"/>
            <a:ext cx="67221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-IT" dirty="0"/>
              <a:t>Objectives</a:t>
            </a:r>
          </a:p>
        </p:txBody>
      </p:sp>
      <p:sp>
        <p:nvSpPr>
          <p:cNvPr id="105" name="Google Shape;10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it"/>
              <a:t>5</a:t>
            </a:fld>
            <a:endParaRPr dirty="0"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2"/>
          </p:nvPr>
        </p:nvSpPr>
        <p:spPr>
          <a:xfrm>
            <a:off x="114025" y="4722525"/>
            <a:ext cx="5700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"/>
              <a:t>5</a:t>
            </a:fld>
            <a:endParaRPr dirty="0"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/>
          </p:nvPr>
        </p:nvSpPr>
        <p:spPr>
          <a:xfrm>
            <a:off x="6936016" y="105913"/>
            <a:ext cx="1810792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Focus sulla psoriasi</a:t>
            </a:r>
            <a:endParaRPr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dirty="0"/>
          </a:p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9575" y="2171325"/>
            <a:ext cx="1131750" cy="1131725"/>
          </a:xfrm>
          <a:prstGeom prst="rect">
            <a:avLst/>
          </a:prstGeom>
          <a:noFill/>
          <a:ln>
            <a:noFill/>
          </a:ln>
          <a:effectLst>
            <a:reflection stA="35000" endPos="31000" fadeDir="5400012" sy="-100000" algn="bl" rotWithShape="0"/>
          </a:effectLst>
        </p:spPr>
      </p:pic>
      <p:sp>
        <p:nvSpPr>
          <p:cNvPr id="109" name="Google Shape;109;p15"/>
          <p:cNvSpPr txBox="1"/>
          <p:nvPr/>
        </p:nvSpPr>
        <p:spPr>
          <a:xfrm>
            <a:off x="1744968" y="1517374"/>
            <a:ext cx="6922322" cy="2830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1600"/>
              <a:buFont typeface="Arial"/>
              <a:buChar char="●"/>
            </a:pP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This analysis investigated efficacy and safety of 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ixekizumab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and adalimumab in the subgroup of patients with PsA and moderate-to-severe 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PsO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through W52.</a:t>
            </a:r>
            <a:endParaRPr lang="it-IT" sz="1200" b="0" i="0" u="none" strike="noStrike" cap="none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4233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1245675" y="409248"/>
            <a:ext cx="67221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-IT" dirty="0"/>
              <a:t>Methods</a:t>
            </a:r>
          </a:p>
        </p:txBody>
      </p:sp>
      <p:sp>
        <p:nvSpPr>
          <p:cNvPr id="105" name="Google Shape;10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it"/>
              <a:t>6</a:t>
            </a:fld>
            <a:endParaRPr dirty="0"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2"/>
          </p:nvPr>
        </p:nvSpPr>
        <p:spPr>
          <a:xfrm>
            <a:off x="114025" y="4722525"/>
            <a:ext cx="5700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"/>
              <a:t>6</a:t>
            </a:fld>
            <a:endParaRPr dirty="0"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/>
          </p:nvPr>
        </p:nvSpPr>
        <p:spPr>
          <a:xfrm>
            <a:off x="6936016" y="105913"/>
            <a:ext cx="1810792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Focus sulla psoriasi</a:t>
            </a:r>
            <a:endParaRPr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dirty="0"/>
          </a:p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9575" y="2171325"/>
            <a:ext cx="1131750" cy="1131725"/>
          </a:xfrm>
          <a:prstGeom prst="rect">
            <a:avLst/>
          </a:prstGeom>
          <a:noFill/>
          <a:ln>
            <a:noFill/>
          </a:ln>
          <a:effectLst>
            <a:reflection stA="35000" endPos="31000" fadeDir="5400012" sy="-100000" algn="bl" rotWithShape="0"/>
          </a:effectLst>
        </p:spPr>
      </p:pic>
      <p:sp>
        <p:nvSpPr>
          <p:cNvPr id="109" name="Google Shape;109;p15"/>
          <p:cNvSpPr txBox="1"/>
          <p:nvPr/>
        </p:nvSpPr>
        <p:spPr>
          <a:xfrm>
            <a:off x="1824486" y="1484244"/>
            <a:ext cx="6922322" cy="3178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1600"/>
              <a:buFont typeface="Arial"/>
              <a:buChar char="●"/>
            </a:pP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Efficacy and safety outcomes were 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analyzed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in patients with PsA and moderate-to-severe 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PsO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(PASI ≥12, Body Surface Area ≥10%, static Physician Global Assessment ≥3) through W52. </a:t>
            </a:r>
          </a:p>
          <a:p>
            <a: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1600"/>
              <a:buFont typeface="Arial"/>
              <a:buChar char="●"/>
            </a:pP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Categorical and continuous outcomes were 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analyzed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using logistic regression models and mixed model for repeated measures, respectively.</a:t>
            </a:r>
            <a:endParaRPr lang="it-IT" sz="1200" b="0" i="0" u="none" strike="noStrike" cap="none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155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1245675" y="409248"/>
            <a:ext cx="67221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-IT" dirty="0"/>
              <a:t>Results</a:t>
            </a:r>
          </a:p>
        </p:txBody>
      </p:sp>
      <p:sp>
        <p:nvSpPr>
          <p:cNvPr id="105" name="Google Shape;10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it"/>
              <a:t>7</a:t>
            </a:fld>
            <a:endParaRPr dirty="0"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2"/>
          </p:nvPr>
        </p:nvSpPr>
        <p:spPr>
          <a:xfrm>
            <a:off x="114025" y="4722525"/>
            <a:ext cx="5700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"/>
              <a:t>7</a:t>
            </a:fld>
            <a:endParaRPr dirty="0"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/>
          </p:nvPr>
        </p:nvSpPr>
        <p:spPr>
          <a:xfrm>
            <a:off x="6936016" y="105913"/>
            <a:ext cx="1810792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Focus sulla psoriasi</a:t>
            </a:r>
            <a:endParaRPr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dirty="0"/>
          </a:p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9575" y="2171325"/>
            <a:ext cx="1131750" cy="1131725"/>
          </a:xfrm>
          <a:prstGeom prst="rect">
            <a:avLst/>
          </a:prstGeom>
          <a:noFill/>
          <a:ln>
            <a:noFill/>
          </a:ln>
          <a:effectLst>
            <a:reflection stA="35000" endPos="31000" fadeDir="5400012" sy="-100000" algn="bl" rotWithShape="0"/>
          </a:effectLst>
        </p:spPr>
      </p:pic>
      <p:sp>
        <p:nvSpPr>
          <p:cNvPr id="109" name="Google Shape;109;p15"/>
          <p:cNvSpPr txBox="1"/>
          <p:nvPr/>
        </p:nvSpPr>
        <p:spPr>
          <a:xfrm>
            <a:off x="1824486" y="1404729"/>
            <a:ext cx="6922322" cy="32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1600"/>
              <a:buFont typeface="Arial"/>
              <a:buChar char="●"/>
            </a:pP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More 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ixekizumab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-versus adalimumab-treated patients simultaneously achieved PASI100 and ACR50 at W24 (40.8% versus 17.6%, p = 0.015) and W52 (38.8% versus 17.6%, p = 0.026).</a:t>
            </a:r>
          </a:p>
          <a:p>
            <a: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1600"/>
              <a:buFont typeface="Arial"/>
              <a:buChar char="●"/>
            </a:pP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Likewise, more 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ixekizumab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-versus adalimumab-treated patients achieved PASI100 (59.2% versus 25.5%, p = 0.001) and PASI90 (81.6% versus 60.8%, p = 0.028) through W52, and nail 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PsO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clearance at W24. </a:t>
            </a:r>
          </a:p>
          <a:p>
            <a: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1600"/>
              <a:buFont typeface="Arial"/>
              <a:buChar char="●"/>
            </a:pP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Joint symptom improvements were comparable between groups. No new safety findings were reported.</a:t>
            </a:r>
            <a:endParaRPr lang="it-IT" sz="1200" b="0" i="0" u="none" strike="noStrike" cap="none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9555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1245675" y="409248"/>
            <a:ext cx="67221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-IT" dirty="0"/>
              <a:t>Conclusion</a:t>
            </a:r>
          </a:p>
        </p:txBody>
      </p:sp>
      <p:sp>
        <p:nvSpPr>
          <p:cNvPr id="105" name="Google Shape;10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it"/>
              <a:t>8</a:t>
            </a:fld>
            <a:endParaRPr dirty="0"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2"/>
          </p:nvPr>
        </p:nvSpPr>
        <p:spPr>
          <a:xfrm>
            <a:off x="114025" y="4722525"/>
            <a:ext cx="5700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"/>
              <a:t>8</a:t>
            </a:fld>
            <a:endParaRPr dirty="0"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/>
          </p:nvPr>
        </p:nvSpPr>
        <p:spPr>
          <a:xfrm>
            <a:off x="6936016" y="105913"/>
            <a:ext cx="1810792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Focus sulla psoriasi</a:t>
            </a:r>
            <a:endParaRPr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dirty="0"/>
          </a:p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9575" y="2171325"/>
            <a:ext cx="1131750" cy="1131725"/>
          </a:xfrm>
          <a:prstGeom prst="rect">
            <a:avLst/>
          </a:prstGeom>
          <a:noFill/>
          <a:ln>
            <a:noFill/>
          </a:ln>
          <a:effectLst>
            <a:reflection stA="35000" endPos="31000" fadeDir="5400012" sy="-100000" algn="bl" rotWithShape="0"/>
          </a:effectLst>
        </p:spPr>
      </p:pic>
      <p:sp>
        <p:nvSpPr>
          <p:cNvPr id="109" name="Google Shape;109;p15"/>
          <p:cNvSpPr txBox="1"/>
          <p:nvPr/>
        </p:nvSpPr>
        <p:spPr>
          <a:xfrm>
            <a:off x="1744968" y="1451113"/>
            <a:ext cx="6922322" cy="2896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1600"/>
              <a:buFont typeface="Arial"/>
              <a:buChar char="●"/>
            </a:pP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Ixekizumab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had higher efficacy than adalimumab in simultaneous achievement of ACR50 and PASI100 at W24 and W52 in patients with PsA and moderate-to-severe 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PsO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0296F"/>
              </a:buClr>
              <a:buSzPts val="1600"/>
              <a:buFont typeface="Arial"/>
              <a:buChar char="●"/>
            </a:pP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Ixekizumab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-treated patients showed higher response rates for nail </a:t>
            </a:r>
            <a:r>
              <a:rPr lang="en-GB" sz="1200" b="0" i="0" u="none" strike="noStrike" cap="none" dirty="0" err="1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PsO</a:t>
            </a:r>
            <a:r>
              <a:rPr lang="en-GB" sz="1200" b="0" i="0" u="none" strike="noStrike" cap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clearance and for reporting minimal or no impact on quality of life at W24.</a:t>
            </a:r>
            <a:endParaRPr lang="it-IT" sz="1200" b="0" i="0" u="none" strike="noStrike" cap="none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0720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"/>
          <p:cNvSpPr txBox="1"/>
          <p:nvPr/>
        </p:nvSpPr>
        <p:spPr>
          <a:xfrm>
            <a:off x="1566000" y="4191651"/>
            <a:ext cx="6012000" cy="21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it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 servizio di aggiornamento scientifico sostenuto da un contributo educazionale non condizionante di</a:t>
            </a: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8" name="Google Shape;158;p20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32069" y="4442879"/>
            <a:ext cx="1079863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0"/>
          <p:cNvSpPr txBox="1">
            <a:spLocks noGrp="1"/>
          </p:cNvSpPr>
          <p:nvPr>
            <p:ph type="ctrTitle"/>
          </p:nvPr>
        </p:nvSpPr>
        <p:spPr>
          <a:xfrm>
            <a:off x="311700" y="1168552"/>
            <a:ext cx="8520600" cy="14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it" b="1">
                <a:solidFill>
                  <a:srgbClr val="80296F"/>
                </a:solidFill>
                <a:latin typeface="Comfortaa"/>
                <a:ea typeface="Comfortaa"/>
                <a:cs typeface="Comfortaa"/>
                <a:sym typeface="Comfortaa"/>
              </a:rPr>
              <a:t>INFODERMATOLOGY SUMMARIES</a:t>
            </a:r>
            <a:endParaRPr b="1" dirty="0">
              <a:solidFill>
                <a:srgbClr val="80296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60" name="Google Shape;160;p20"/>
          <p:cNvSpPr txBox="1">
            <a:spLocks noGrp="1"/>
          </p:cNvSpPr>
          <p:nvPr>
            <p:ph type="subTitle" idx="1"/>
          </p:nvPr>
        </p:nvSpPr>
        <p:spPr>
          <a:xfrm>
            <a:off x="311700" y="2717803"/>
            <a:ext cx="8520600" cy="7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">
                <a:solidFill>
                  <a:schemeClr val="dk1"/>
                </a:solidFill>
              </a:rPr>
              <a:t>Focus sulla psoriasi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520</Words>
  <Application>Microsoft Macintosh PowerPoint</Application>
  <PresentationFormat>Presentazione su schermo (16:9)</PresentationFormat>
  <Paragraphs>50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Comfortaa</vt:lpstr>
      <vt:lpstr>Arial</vt:lpstr>
      <vt:lpstr>Simple Light</vt:lpstr>
      <vt:lpstr>INFODERMATOLOGY SUMMARIES</vt:lpstr>
      <vt:lpstr>Efficacy and safety of ixekizumab versus adalimumab in biologic-naïve patients with active psoriatic arthritis and moderate-to-severe psoriasis: 52-week results from the randomized SPIRIT-H2H trial</vt:lpstr>
      <vt:lpstr>Focus sulla psoriasi </vt:lpstr>
      <vt:lpstr>Focus sulla psoriasi </vt:lpstr>
      <vt:lpstr>Focus sulla psoriasi </vt:lpstr>
      <vt:lpstr>Focus sulla psoriasi </vt:lpstr>
      <vt:lpstr>Focus sulla psoriasi </vt:lpstr>
      <vt:lpstr>Focus sulla psoriasi </vt:lpstr>
      <vt:lpstr>INFODERMATOLOGY SUMMARIES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INFODERMATOLOGY SUMMARIES</dc:title>
  <dc:subject/>
  <dc:creator/>
  <cp:keywords/>
  <dc:description/>
  <cp:lastModifiedBy>Giorgio Mantovani</cp:lastModifiedBy>
  <cp:revision>15</cp:revision>
  <dcterms:modified xsi:type="dcterms:W3CDTF">2022-06-07T16:21:45Z</dcterms:modified>
  <cp:category/>
</cp:coreProperties>
</file>