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64" r:id="rId4"/>
    <p:sldId id="258" r:id="rId5"/>
    <p:sldId id="265" r:id="rId6"/>
    <p:sldId id="266" r:id="rId7"/>
    <p:sldId id="267" r:id="rId8"/>
    <p:sldId id="263" r:id="rId9"/>
  </p:sldIdLst>
  <p:sldSz cx="9144000" cy="5143500" type="screen16x9"/>
  <p:notesSz cx="6858000" cy="9144000"/>
  <p:embeddedFontLst>
    <p:embeddedFont>
      <p:font typeface="Comfortaa" pitchFamily="2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50" d="100"/>
          <a:sy n="150" d="100"/>
        </p:scale>
        <p:origin x="424" y="1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5557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9647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3932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81534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16" name="Google Shape;16;p3"/>
          <p:cNvSpPr/>
          <p:nvPr/>
        </p:nvSpPr>
        <p:spPr>
          <a:xfrm>
            <a:off x="791300" y="4648425"/>
            <a:ext cx="8359500" cy="495000"/>
          </a:xfrm>
          <a:prstGeom prst="rect">
            <a:avLst/>
          </a:prstGeom>
          <a:solidFill>
            <a:srgbClr val="8029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 txBox="1"/>
          <p:nvPr/>
        </p:nvSpPr>
        <p:spPr>
          <a:xfrm>
            <a:off x="923850" y="4783100"/>
            <a:ext cx="60120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 servizio di aggiornamento scientifico sostenuto da un contributo educazionale non condizionante di</a:t>
            </a:r>
            <a:endParaRPr sz="1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9025" y="4722525"/>
            <a:ext cx="678405" cy="37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645"/>
          <a:stretch/>
        </p:blipFill>
        <p:spPr>
          <a:xfrm rot="10800000" flipH="1">
            <a:off x="5915300" y="1"/>
            <a:ext cx="3231675" cy="413759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 txBox="1"/>
          <p:nvPr/>
        </p:nvSpPr>
        <p:spPr>
          <a:xfrm>
            <a:off x="1228725" y="257150"/>
            <a:ext cx="5088900" cy="8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" sz="20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Dermatology summaries collection</a:t>
            </a:r>
            <a:endParaRPr sz="20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Dalla lettura internazionale | Focus sulla psoriasi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4100" y="287000"/>
            <a:ext cx="678300" cy="6783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/>
          <p:nvPr/>
        </p:nvSpPr>
        <p:spPr>
          <a:xfrm>
            <a:off x="0" y="4648425"/>
            <a:ext cx="791400" cy="14700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1245675" y="333050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2000"/>
              <a:buFont typeface="Comfortaa"/>
              <a:buNone/>
              <a:defRPr sz="2000" b="1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27" name="Google Shape;27;p4"/>
          <p:cNvSpPr/>
          <p:nvPr/>
        </p:nvSpPr>
        <p:spPr>
          <a:xfrm>
            <a:off x="791300" y="4648425"/>
            <a:ext cx="8359500" cy="495000"/>
          </a:xfrm>
          <a:prstGeom prst="rect">
            <a:avLst/>
          </a:prstGeom>
          <a:solidFill>
            <a:srgbClr val="8029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923850" y="4783100"/>
            <a:ext cx="11691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Developed by</a:t>
            </a:r>
            <a:endParaRPr sz="1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645"/>
          <a:stretch/>
        </p:blipFill>
        <p:spPr>
          <a:xfrm rot="10800000" flipH="1">
            <a:off x="5915300" y="1"/>
            <a:ext cx="3231675" cy="4137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4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4100" y="287000"/>
            <a:ext cx="678300" cy="6783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1245675" y="640800"/>
            <a:ext cx="5317200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15650" y="1221275"/>
            <a:ext cx="1659600" cy="3405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" name="Google Shape;33;p4"/>
          <p:cNvCxnSpPr/>
          <p:nvPr/>
        </p:nvCxnSpPr>
        <p:spPr>
          <a:xfrm rot="10800000">
            <a:off x="0" y="1221275"/>
            <a:ext cx="6059400" cy="0"/>
          </a:xfrm>
          <a:prstGeom prst="straightConnector1">
            <a:avLst/>
          </a:prstGeom>
          <a:noFill/>
          <a:ln w="9525" cap="flat" cmpd="sng">
            <a:solidFill>
              <a:srgbClr val="BF9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4" name="Google Shape;34;p4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50350" y="4823225"/>
            <a:ext cx="808425" cy="134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4"/>
          <p:cNvSpPr/>
          <p:nvPr/>
        </p:nvSpPr>
        <p:spPr>
          <a:xfrm>
            <a:off x="0" y="4648425"/>
            <a:ext cx="791400" cy="14700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" Target="slide4.xm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ctrTitle"/>
          </p:nvPr>
        </p:nvSpPr>
        <p:spPr>
          <a:xfrm>
            <a:off x="311700" y="1168552"/>
            <a:ext cx="8520600" cy="14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it" b="1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INFODERMATOLOGY SUMMARIES</a:t>
            </a:r>
            <a:endParaRPr b="1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1"/>
          </p:nvPr>
        </p:nvSpPr>
        <p:spPr>
          <a:xfrm>
            <a:off x="311700" y="2717803"/>
            <a:ext cx="8520600" cy="7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">
                <a:solidFill>
                  <a:schemeClr val="dk1"/>
                </a:solidFill>
              </a:rPr>
              <a:t>Focus sulla psoriasi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566000" y="4191651"/>
            <a:ext cx="60120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 servizio di aggiornamento scientifico sostenuto da un contributo educazionale non condizionante di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13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2069" y="4442879"/>
            <a:ext cx="1079863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2</a:t>
            </a:fld>
            <a:endParaRPr dirty="0"/>
          </a:p>
        </p:txBody>
      </p:sp>
      <p:sp>
        <p:nvSpPr>
          <p:cNvPr id="80" name="Google Shape;80;p14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2</a:t>
            </a:fld>
            <a:endParaRPr dirty="0"/>
          </a:p>
        </p:txBody>
      </p:sp>
      <p:sp>
        <p:nvSpPr>
          <p:cNvPr id="81" name="Google Shape;81;p14"/>
          <p:cNvSpPr txBox="1">
            <a:spLocks noGrp="1"/>
          </p:cNvSpPr>
          <p:nvPr>
            <p:ph type="title" idx="4294967295"/>
          </p:nvPr>
        </p:nvSpPr>
        <p:spPr>
          <a:xfrm>
            <a:off x="357816" y="1258959"/>
            <a:ext cx="8156702" cy="603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sz="1600" b="1" dirty="0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Safety of ixekizumab in adult patients with moderate-to-severe psoriasis: Data from 17 clinical trials with over 18,000 patient-years of exposure</a:t>
            </a:r>
            <a:endParaRPr lang="en-GB" sz="2700" dirty="0"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82" name="Google Shape;82;p14"/>
          <p:cNvCxnSpPr/>
          <p:nvPr/>
        </p:nvCxnSpPr>
        <p:spPr>
          <a:xfrm>
            <a:off x="435049" y="1863122"/>
            <a:ext cx="5088900" cy="0"/>
          </a:xfrm>
          <a:prstGeom prst="straightConnector1">
            <a:avLst/>
          </a:prstGeom>
          <a:noFill/>
          <a:ln w="9525" cap="flat" cmpd="sng">
            <a:solidFill>
              <a:srgbClr val="80296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3" name="Google Shape;83;p14"/>
          <p:cNvSpPr txBox="1">
            <a:spLocks noGrp="1"/>
          </p:cNvSpPr>
          <p:nvPr>
            <p:ph type="body" idx="4294967295"/>
          </p:nvPr>
        </p:nvSpPr>
        <p:spPr>
          <a:xfrm>
            <a:off x="357816" y="1924513"/>
            <a:ext cx="6161517" cy="1005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800"/>
              <a:buNone/>
            </a:pPr>
            <a:r>
              <a:rPr lang="it-IT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Christopher E M Griffiths, Melinda Gooderham, Jean-Frederic </a:t>
            </a:r>
            <a:r>
              <a:rPr lang="it-IT" sz="12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Colombel</a:t>
            </a:r>
            <a:r>
              <a:rPr lang="it-IT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,</a:t>
            </a:r>
            <a:br>
              <a:rPr lang="it-IT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it-IT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Tadashi Terui, Ana P Accioly, Gaia Gallo, Danting Zhu, Andrew Blauvelt</a:t>
            </a:r>
            <a:br>
              <a:rPr lang="it-IT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en-GB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Dermatol Ther (Heidelb). 2022 May 27. Online ahead of print</a:t>
            </a:r>
            <a:endParaRPr lang="it-IT" sz="12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4">
            <a:hlinkClick r:id="rId3" action="ppaction://hlinksldjump"/>
          </p:cNvPr>
          <p:cNvSpPr/>
          <p:nvPr/>
        </p:nvSpPr>
        <p:spPr>
          <a:xfrm>
            <a:off x="-2796" y="3045383"/>
            <a:ext cx="2252100" cy="12027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>
            <a:hlinkClick r:id="rId4" action="ppaction://hlinksldjump"/>
          </p:cNvPr>
          <p:cNvSpPr/>
          <p:nvPr/>
        </p:nvSpPr>
        <p:spPr>
          <a:xfrm>
            <a:off x="2293684" y="3045395"/>
            <a:ext cx="2252100" cy="1469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4">
            <a:hlinkClick r:id="" action="ppaction://noaction"/>
          </p:cNvPr>
          <p:cNvSpPr/>
          <p:nvPr/>
        </p:nvSpPr>
        <p:spPr>
          <a:xfrm>
            <a:off x="4590222" y="3045395"/>
            <a:ext cx="2252100" cy="1315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4">
            <a:hlinkClick r:id="" action="ppaction://noaction"/>
          </p:cNvPr>
          <p:cNvSpPr/>
          <p:nvPr/>
        </p:nvSpPr>
        <p:spPr>
          <a:xfrm>
            <a:off x="6902504" y="3045395"/>
            <a:ext cx="2252100" cy="1315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p14">
            <a:hlinkClick r:id="rId3" action="ppaction://hlinksldjump"/>
          </p:cNvPr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4898" y="3229181"/>
            <a:ext cx="879805" cy="871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>
            <a:hlinkClick r:id="rId4" action="ppaction://hlinksldjump"/>
          </p:cNvPr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04675" y="3099957"/>
            <a:ext cx="1013239" cy="100337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>
            <a:hlinkClick r:id="" action="ppaction://noaction"/>
          </p:cNvPr>
          <p:cNvPicPr preferRelativeResize="0"/>
          <p:nvPr/>
        </p:nvPicPr>
        <p:blipFill rotWithShape="1"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18217" y="3227694"/>
            <a:ext cx="808613" cy="800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>
            <a:hlinkClick r:id="" action="ppaction://noaction"/>
          </p:cNvPr>
          <p:cNvPicPr preferRelativeResize="0"/>
          <p:nvPr/>
        </p:nvPicPr>
        <p:blipFill rotWithShape="1">
          <a:blip r:embed="rId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833"/>
          <a:stretch/>
        </p:blipFill>
        <p:spPr>
          <a:xfrm>
            <a:off x="7588596" y="3211128"/>
            <a:ext cx="879805" cy="871222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>
            <a:hlinkClick r:id="rId3" action="ppaction://hlinksldjump"/>
          </p:cNvPr>
          <p:cNvSpPr/>
          <p:nvPr/>
        </p:nvSpPr>
        <p:spPr>
          <a:xfrm>
            <a:off x="-18600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286395" y="4385060"/>
            <a:ext cx="1636800" cy="2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Messaggi chiave</a:t>
            </a:r>
            <a:endParaRPr sz="12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2285833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2293684" y="4276185"/>
            <a:ext cx="22521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Background &amp; methods</a:t>
            </a:r>
            <a:endParaRPr sz="6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4590215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4598067" y="4276185"/>
            <a:ext cx="22521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Results</a:t>
            </a:r>
            <a:endParaRPr sz="6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6894598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6902449" y="4276185"/>
            <a:ext cx="22521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Conclusions</a:t>
            </a:r>
            <a:endParaRPr sz="6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" dirty="0"/>
              <a:t>Messaggi chiave</a:t>
            </a:r>
            <a:endParaRPr dirty="0"/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3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3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05211" y="1434465"/>
            <a:ext cx="6355055" cy="22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it-IT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Il presente studio riporta una revisione globale relativa alla sicurezza di ixekizumab nei pazienti adulti con psoriasi moderata-severa fino a 5 anni di utilizzo.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it-IT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Il profilo di sicurezza a lungo termine di ixekizumab è in linea con quanto riportato in precedenza e non sono stati riportati eventi avversi inaspettati.</a:t>
            </a:r>
          </a:p>
        </p:txBody>
      </p:sp>
    </p:spTree>
    <p:extLst>
      <p:ext uri="{BB962C8B-B14F-4D97-AF65-F5344CB8AC3E}">
        <p14:creationId xmlns:p14="http://schemas.microsoft.com/office/powerpoint/2010/main" val="329411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Introduction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4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4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05211" y="1477617"/>
            <a:ext cx="6922322" cy="3035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We report a comprehensive summary of the safety outcomes in adult patients with moderate-to-severe psoriasis with up to 5 years of exposure to ixekizumab.</a:t>
            </a:r>
            <a:endParaRPr lang="it-IT" sz="12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Methods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5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5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44968" y="1312394"/>
            <a:ext cx="6922322" cy="3035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1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Long-term safety of the IL-17A antagonist ixekizumab was assessed from 17 randomized trials. Treatment-emergent adverse events (TEAEs)-adjusted incidence rates (IRs) per 100 patient-years (PY) within 1-year time periods through 19 March 2021 were calculated for all patients treated with at least one dose of ixekizumab. 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1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Reported cases of major adverse cerebro-cardiovascular events (MACE) and inflammatory bowel disease (IBD) were adjudicated.</a:t>
            </a:r>
            <a:endParaRPr lang="it-IT" sz="11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4233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Results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6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6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824486" y="1219629"/>
            <a:ext cx="6922322" cy="3443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0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A total of 6892 adult patients with a cumulative exposure of 18,025.7 PY were included. 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0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The IRs per 100 PY for any TEAE and serious adverse events (AEs) were 32.5 and 5.4. 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0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IR of discontinuation because of AE was 2.9. 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0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A total of 36 deaths were reported. 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0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IR of serious infections was low (1.3). 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0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There were no confirmed cases of reactivation of tuberculosis (TB). 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0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IR of Candida infections (IR 1.9) was low; most cases of Candida were localized, and no systemic cases were reported. 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0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IRs of injection site reactions and allergic/hypersensitivity were 5.9 and 5.6, respectively. 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0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No confirmed cases of anaphylaxis were observed. 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0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IRs were low for malignancies, depression, cytopenia, and MACE (all ≤1.2). 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0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IBD events were uncommon, although a total of 31 patients (IR 0.2) had confirmed IBD (ulcerative colitis, n = 18; Crohn disease, n = 13). 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0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Across safety topics, IRs decreased or remained constant over time.</a:t>
            </a:r>
            <a:endParaRPr lang="it-IT" sz="10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155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Conclusion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7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7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44968" y="1530626"/>
            <a:ext cx="6922322" cy="2816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The long-term safety profile for ixekizumab is consistent with that previously reported in patients with psoriasis. 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No new or unexpected safety events were detected.</a:t>
            </a:r>
            <a:endParaRPr lang="it-IT" sz="12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072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 txBox="1"/>
          <p:nvPr/>
        </p:nvSpPr>
        <p:spPr>
          <a:xfrm>
            <a:off x="1566000" y="4191651"/>
            <a:ext cx="60120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 servizio di aggiornamento scientifico sostenuto da un contributo educazionale non condizionante di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20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2069" y="4442879"/>
            <a:ext cx="1079863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0"/>
          <p:cNvSpPr txBox="1">
            <a:spLocks noGrp="1"/>
          </p:cNvSpPr>
          <p:nvPr>
            <p:ph type="ctrTitle"/>
          </p:nvPr>
        </p:nvSpPr>
        <p:spPr>
          <a:xfrm>
            <a:off x="311700" y="1168552"/>
            <a:ext cx="8520600" cy="14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it" b="1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INFODERMATOLOGY SUMMARIES</a:t>
            </a:r>
            <a:endParaRPr b="1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60" name="Google Shape;160;p20"/>
          <p:cNvSpPr txBox="1">
            <a:spLocks noGrp="1"/>
          </p:cNvSpPr>
          <p:nvPr>
            <p:ph type="subTitle" idx="1"/>
          </p:nvPr>
        </p:nvSpPr>
        <p:spPr>
          <a:xfrm>
            <a:off x="311700" y="2717803"/>
            <a:ext cx="8520600" cy="7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">
                <a:solidFill>
                  <a:schemeClr val="dk1"/>
                </a:solidFill>
              </a:rPr>
              <a:t>Focus sulla psoriasi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499</Words>
  <Application>Microsoft Macintosh PowerPoint</Application>
  <PresentationFormat>Presentazione su schermo (16:9)</PresentationFormat>
  <Paragraphs>53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Comfortaa</vt:lpstr>
      <vt:lpstr>Arial</vt:lpstr>
      <vt:lpstr>Simple Light</vt:lpstr>
      <vt:lpstr>INFODERMATOLOGY SUMMARIES</vt:lpstr>
      <vt:lpstr>Safety of ixekizumab in adult patients with moderate-to-severe psoriasis: Data from 17 clinical trials with over 18,000 patient-years of exposure</vt:lpstr>
      <vt:lpstr>Focus sulla psoriasi </vt:lpstr>
      <vt:lpstr>Focus sulla psoriasi </vt:lpstr>
      <vt:lpstr>Focus sulla psoriasi </vt:lpstr>
      <vt:lpstr>Focus sulla psoriasi </vt:lpstr>
      <vt:lpstr>Focus sulla psoriasi </vt:lpstr>
      <vt:lpstr>INFODERMATOLOGY SUMMARIES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INFODERMATOLOGY SUMMARIES</dc:title>
  <dc:subject/>
  <dc:creator/>
  <cp:keywords/>
  <dc:description/>
  <cp:lastModifiedBy>Giorgio Mantovani</cp:lastModifiedBy>
  <cp:revision>13</cp:revision>
  <dcterms:modified xsi:type="dcterms:W3CDTF">2022-06-07T16:21:14Z</dcterms:modified>
  <cp:category/>
</cp:coreProperties>
</file>