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64" r:id="rId4"/>
    <p:sldId id="258" r:id="rId5"/>
    <p:sldId id="265" r:id="rId6"/>
    <p:sldId id="266" r:id="rId7"/>
    <p:sldId id="267" r:id="rId8"/>
    <p:sldId id="268" r:id="rId9"/>
    <p:sldId id="269" r:id="rId10"/>
    <p:sldId id="263" r:id="rId11"/>
  </p:sldIdLst>
  <p:sldSz cx="9144000" cy="5143500" type="screen16x9"/>
  <p:notesSz cx="6858000" cy="9144000"/>
  <p:embeddedFontLst>
    <p:embeddedFont>
      <p:font typeface="Comfortaa" pitchFamily="2" charset="0"/>
      <p:regular r:id="rId13"/>
      <p:bold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8"/>
  </p:normalViewPr>
  <p:slideViewPr>
    <p:cSldViewPr snapToGrid="0">
      <p:cViewPr varScale="1">
        <p:scale>
          <a:sx n="150" d="100"/>
          <a:sy n="150" d="100"/>
        </p:scale>
        <p:origin x="424" y="1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9" name="Google Shape;6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5" name="Google Shape;155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7" name="Google Shape;7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2" name="Google Shape;102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755575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2" name="Google Shape;102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2" name="Google Shape;102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396476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2" name="Google Shape;102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539322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2" name="Google Shape;102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815344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2" name="Google Shape;102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62094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2" name="Google Shape;102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27347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63" name="Google Shape;63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4" name="Google Shape;64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 dirty="0"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2"/>
          </p:nvPr>
        </p:nvSpPr>
        <p:spPr>
          <a:xfrm>
            <a:off x="114025" y="4722525"/>
            <a:ext cx="570000" cy="41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80296F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80296F"/>
                </a:solidFill>
                <a:latin typeface="Comfortaa"/>
                <a:ea typeface="Comfortaa"/>
                <a:cs typeface="Comfortaa"/>
                <a:sym typeface="Comfortaa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80296F"/>
                </a:solidFill>
                <a:latin typeface="Comfortaa"/>
                <a:ea typeface="Comfortaa"/>
                <a:cs typeface="Comfortaa"/>
                <a:sym typeface="Comfortaa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80296F"/>
                </a:solidFill>
                <a:latin typeface="Comfortaa"/>
                <a:ea typeface="Comfortaa"/>
                <a:cs typeface="Comfortaa"/>
                <a:sym typeface="Comfortaa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80296F"/>
                </a:solidFill>
                <a:latin typeface="Comfortaa"/>
                <a:ea typeface="Comfortaa"/>
                <a:cs typeface="Comfortaa"/>
                <a:sym typeface="Comfortaa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80296F"/>
                </a:solidFill>
                <a:latin typeface="Comfortaa"/>
                <a:ea typeface="Comfortaa"/>
                <a:cs typeface="Comfortaa"/>
                <a:sym typeface="Comfortaa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80296F"/>
                </a:solidFill>
                <a:latin typeface="Comfortaa"/>
                <a:ea typeface="Comfortaa"/>
                <a:cs typeface="Comfortaa"/>
                <a:sym typeface="Comfortaa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80296F"/>
                </a:solidFill>
                <a:latin typeface="Comfortaa"/>
                <a:ea typeface="Comfortaa"/>
                <a:cs typeface="Comfortaa"/>
                <a:sym typeface="Comfortaa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80296F"/>
                </a:solidFill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 dirty="0"/>
          </a:p>
        </p:txBody>
      </p:sp>
      <p:sp>
        <p:nvSpPr>
          <p:cNvPr id="16" name="Google Shape;16;p3"/>
          <p:cNvSpPr/>
          <p:nvPr/>
        </p:nvSpPr>
        <p:spPr>
          <a:xfrm>
            <a:off x="791300" y="4648425"/>
            <a:ext cx="8359500" cy="495000"/>
          </a:xfrm>
          <a:prstGeom prst="rect">
            <a:avLst/>
          </a:prstGeom>
          <a:solidFill>
            <a:srgbClr val="80296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p3"/>
          <p:cNvSpPr txBox="1"/>
          <p:nvPr/>
        </p:nvSpPr>
        <p:spPr>
          <a:xfrm>
            <a:off x="923850" y="4783100"/>
            <a:ext cx="6012000" cy="21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it"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Un servizio di aggiornamento scientifico sostenuto da un contributo educazionale non condizionante di</a:t>
            </a:r>
            <a:endParaRPr sz="10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8" name="Google Shape;18;p3"/>
          <p:cNvPicPr preferRelativeResize="0"/>
          <p:nvPr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859025" y="4722525"/>
            <a:ext cx="678405" cy="377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Google Shape;19;p3"/>
          <p:cNvPicPr preferRelativeResize="0"/>
          <p:nvPr/>
        </p:nvPicPr>
        <p:blipFill rotWithShape="1"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7645"/>
          <a:stretch/>
        </p:blipFill>
        <p:spPr>
          <a:xfrm rot="10800000" flipH="1">
            <a:off x="5915300" y="1"/>
            <a:ext cx="3231675" cy="4137599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3"/>
          <p:cNvSpPr txBox="1"/>
          <p:nvPr/>
        </p:nvSpPr>
        <p:spPr>
          <a:xfrm>
            <a:off x="1228725" y="257150"/>
            <a:ext cx="5088900" cy="85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it" sz="2000" b="1" i="0" u="none" strike="noStrike" cap="none">
                <a:solidFill>
                  <a:srgbClr val="80296F"/>
                </a:solidFill>
                <a:latin typeface="Comfortaa"/>
                <a:ea typeface="Comfortaa"/>
                <a:cs typeface="Comfortaa"/>
                <a:sym typeface="Comfortaa"/>
              </a:rPr>
              <a:t>Dermatology summaries collection</a:t>
            </a:r>
            <a:endParaRPr sz="2000" b="1" i="0" u="none" strike="noStrike" cap="none" dirty="0">
              <a:solidFill>
                <a:srgbClr val="80296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it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Dalla lettura internazionale | Focus sulla psoriasi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" name="Google Shape;21;p3"/>
          <p:cNvPicPr preferRelativeResize="0"/>
          <p:nvPr/>
        </p:nvPicPr>
        <p:blipFill rotWithShape="1">
          <a:blip r:embed="rId4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24100" y="287000"/>
            <a:ext cx="678300" cy="678300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Google Shape;22;p3"/>
          <p:cNvSpPr/>
          <p:nvPr/>
        </p:nvSpPr>
        <p:spPr>
          <a:xfrm>
            <a:off x="0" y="4648425"/>
            <a:ext cx="791400" cy="14700"/>
          </a:xfrm>
          <a:prstGeom prst="rect">
            <a:avLst/>
          </a:prstGeom>
          <a:solidFill>
            <a:srgbClr val="BF9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body" idx="1"/>
          </p:nvPr>
        </p:nvSpPr>
        <p:spPr>
          <a:xfrm>
            <a:off x="1245675" y="333050"/>
            <a:ext cx="6722100" cy="41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296F"/>
              </a:buClr>
              <a:buSzPts val="2000"/>
              <a:buFont typeface="Comfortaa"/>
              <a:buNone/>
              <a:defRPr sz="2000" b="1">
                <a:solidFill>
                  <a:srgbClr val="80296F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 dirty="0"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2"/>
          </p:nvPr>
        </p:nvSpPr>
        <p:spPr>
          <a:xfrm>
            <a:off x="114025" y="4722525"/>
            <a:ext cx="570000" cy="41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80296F"/>
                </a:solidFill>
                <a:latin typeface="Comfortaa"/>
                <a:ea typeface="Comfortaa"/>
                <a:cs typeface="Comfortaa"/>
                <a:sym typeface="Comfortaa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80296F"/>
                </a:solidFill>
                <a:latin typeface="Comfortaa"/>
                <a:ea typeface="Comfortaa"/>
                <a:cs typeface="Comfortaa"/>
                <a:sym typeface="Comfortaa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80296F"/>
                </a:solidFill>
                <a:latin typeface="Comfortaa"/>
                <a:ea typeface="Comfortaa"/>
                <a:cs typeface="Comfortaa"/>
                <a:sym typeface="Comfortaa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80296F"/>
                </a:solidFill>
                <a:latin typeface="Comfortaa"/>
                <a:ea typeface="Comfortaa"/>
                <a:cs typeface="Comfortaa"/>
                <a:sym typeface="Comfortaa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80296F"/>
                </a:solidFill>
                <a:latin typeface="Comfortaa"/>
                <a:ea typeface="Comfortaa"/>
                <a:cs typeface="Comfortaa"/>
                <a:sym typeface="Comfortaa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80296F"/>
                </a:solidFill>
                <a:latin typeface="Comfortaa"/>
                <a:ea typeface="Comfortaa"/>
                <a:cs typeface="Comfortaa"/>
                <a:sym typeface="Comfortaa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80296F"/>
                </a:solidFill>
                <a:latin typeface="Comfortaa"/>
                <a:ea typeface="Comfortaa"/>
                <a:cs typeface="Comfortaa"/>
                <a:sym typeface="Comfortaa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80296F"/>
                </a:solidFill>
                <a:latin typeface="Comfortaa"/>
                <a:ea typeface="Comfortaa"/>
                <a:cs typeface="Comfortaa"/>
                <a:sym typeface="Comfortaa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80296F"/>
                </a:solidFill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 dirty="0"/>
          </a:p>
        </p:txBody>
      </p:sp>
      <p:sp>
        <p:nvSpPr>
          <p:cNvPr id="27" name="Google Shape;27;p4"/>
          <p:cNvSpPr/>
          <p:nvPr/>
        </p:nvSpPr>
        <p:spPr>
          <a:xfrm>
            <a:off x="791300" y="4648425"/>
            <a:ext cx="8359500" cy="495000"/>
          </a:xfrm>
          <a:prstGeom prst="rect">
            <a:avLst/>
          </a:prstGeom>
          <a:solidFill>
            <a:srgbClr val="80296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Google Shape;28;p4"/>
          <p:cNvSpPr txBox="1"/>
          <p:nvPr/>
        </p:nvSpPr>
        <p:spPr>
          <a:xfrm>
            <a:off x="923850" y="4783100"/>
            <a:ext cx="1169100" cy="21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it"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Developed by</a:t>
            </a:r>
            <a:endParaRPr sz="10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" name="Google Shape;29;p4"/>
          <p:cNvPicPr preferRelativeResize="0"/>
          <p:nvPr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7645"/>
          <a:stretch/>
        </p:blipFill>
        <p:spPr>
          <a:xfrm rot="10800000" flipH="1">
            <a:off x="5915300" y="1"/>
            <a:ext cx="3231675" cy="4137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Google Shape;30;p4"/>
          <p:cNvPicPr preferRelativeResize="0"/>
          <p:nvPr/>
        </p:nvPicPr>
        <p:blipFill rotWithShape="1"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24100" y="287000"/>
            <a:ext cx="678300" cy="678300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Google Shape;31;p4"/>
          <p:cNvSpPr txBox="1">
            <a:spLocks noGrp="1"/>
          </p:cNvSpPr>
          <p:nvPr>
            <p:ph type="title"/>
          </p:nvPr>
        </p:nvSpPr>
        <p:spPr>
          <a:xfrm>
            <a:off x="1245675" y="640800"/>
            <a:ext cx="5317200" cy="34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32" name="Google Shape;32;p4"/>
          <p:cNvSpPr/>
          <p:nvPr/>
        </p:nvSpPr>
        <p:spPr>
          <a:xfrm>
            <a:off x="15650" y="1221275"/>
            <a:ext cx="1659600" cy="3405600"/>
          </a:xfrm>
          <a:prstGeom prst="rect">
            <a:avLst/>
          </a:prstGeom>
          <a:solidFill>
            <a:srgbClr val="F1E5E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3" name="Google Shape;33;p4"/>
          <p:cNvCxnSpPr/>
          <p:nvPr/>
        </p:nvCxnSpPr>
        <p:spPr>
          <a:xfrm rot="10800000">
            <a:off x="0" y="1221275"/>
            <a:ext cx="6059400" cy="0"/>
          </a:xfrm>
          <a:prstGeom prst="straightConnector1">
            <a:avLst/>
          </a:prstGeom>
          <a:noFill/>
          <a:ln w="9525" cap="flat" cmpd="sng">
            <a:solidFill>
              <a:srgbClr val="BF9000"/>
            </a:solidFill>
            <a:prstDash val="solid"/>
            <a:round/>
            <a:headEnd type="none" w="sm" len="sm"/>
            <a:tailEnd type="none" w="sm" len="sm"/>
          </a:ln>
        </p:spPr>
      </p:cxnSp>
      <p:pic>
        <p:nvPicPr>
          <p:cNvPr id="34" name="Google Shape;34;p4"/>
          <p:cNvPicPr preferRelativeResize="0"/>
          <p:nvPr/>
        </p:nvPicPr>
        <p:blipFill rotWithShape="1">
          <a:blip r:embed="rId4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850350" y="4823225"/>
            <a:ext cx="808425" cy="134875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Google Shape;35;p4"/>
          <p:cNvSpPr/>
          <p:nvPr/>
        </p:nvSpPr>
        <p:spPr>
          <a:xfrm>
            <a:off x="0" y="4648425"/>
            <a:ext cx="791400" cy="14700"/>
          </a:xfrm>
          <a:prstGeom prst="rect">
            <a:avLst/>
          </a:prstGeom>
          <a:solidFill>
            <a:srgbClr val="BF9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5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8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0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10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slide" Target="slide4.xml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slide" Target="slide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3"/>
          <p:cNvSpPr txBox="1">
            <a:spLocks noGrp="1"/>
          </p:cNvSpPr>
          <p:nvPr>
            <p:ph type="ctrTitle"/>
          </p:nvPr>
        </p:nvSpPr>
        <p:spPr>
          <a:xfrm>
            <a:off x="311700" y="1168552"/>
            <a:ext cx="8520600" cy="147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it" b="1">
                <a:solidFill>
                  <a:srgbClr val="80296F"/>
                </a:solidFill>
                <a:latin typeface="Comfortaa"/>
                <a:ea typeface="Comfortaa"/>
                <a:cs typeface="Comfortaa"/>
                <a:sym typeface="Comfortaa"/>
              </a:rPr>
              <a:t>INFODERMATOLOGY SUMMARIES</a:t>
            </a:r>
            <a:endParaRPr b="1" dirty="0">
              <a:solidFill>
                <a:srgbClr val="80296F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72" name="Google Shape;72;p13"/>
          <p:cNvSpPr txBox="1">
            <a:spLocks noGrp="1"/>
          </p:cNvSpPr>
          <p:nvPr>
            <p:ph type="subTitle" idx="1"/>
          </p:nvPr>
        </p:nvSpPr>
        <p:spPr>
          <a:xfrm>
            <a:off x="311700" y="2717803"/>
            <a:ext cx="8520600" cy="70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it">
                <a:solidFill>
                  <a:schemeClr val="dk1"/>
                </a:solidFill>
              </a:rPr>
              <a:t>Focus sulla psoriasi</a:t>
            </a:r>
            <a:endParaRPr dirty="0">
              <a:solidFill>
                <a:schemeClr val="dk1"/>
              </a:solidFill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1566000" y="4191651"/>
            <a:ext cx="6012000" cy="21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it"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 servizio di aggiornamento scientifico sostenuto da un contributo educazionale non condizionante di</a:t>
            </a:r>
            <a:endParaRPr sz="1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4" name="Google Shape;74;p13"/>
          <p:cNvPicPr preferRelativeResize="0"/>
          <p:nvPr/>
        </p:nvPicPr>
        <p:blipFill rotWithShape="1">
          <a:blip r:embed="rId4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032069" y="4442879"/>
            <a:ext cx="1079863" cy="590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0"/>
          <p:cNvSpPr txBox="1"/>
          <p:nvPr/>
        </p:nvSpPr>
        <p:spPr>
          <a:xfrm>
            <a:off x="1566000" y="4191651"/>
            <a:ext cx="6012000" cy="21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it"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 servizio di aggiornamento scientifico sostenuto da un contributo educazionale non condizionante di</a:t>
            </a:r>
            <a:endParaRPr sz="1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8" name="Google Shape;158;p20"/>
          <p:cNvPicPr preferRelativeResize="0"/>
          <p:nvPr/>
        </p:nvPicPr>
        <p:blipFill rotWithShape="1">
          <a:blip r:embed="rId4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032069" y="4442879"/>
            <a:ext cx="1079863" cy="590550"/>
          </a:xfrm>
          <a:prstGeom prst="rect">
            <a:avLst/>
          </a:prstGeom>
          <a:noFill/>
          <a:ln>
            <a:noFill/>
          </a:ln>
        </p:spPr>
      </p:pic>
      <p:sp>
        <p:nvSpPr>
          <p:cNvPr id="159" name="Google Shape;159;p20"/>
          <p:cNvSpPr txBox="1">
            <a:spLocks noGrp="1"/>
          </p:cNvSpPr>
          <p:nvPr>
            <p:ph type="ctrTitle"/>
          </p:nvPr>
        </p:nvSpPr>
        <p:spPr>
          <a:xfrm>
            <a:off x="311700" y="1168552"/>
            <a:ext cx="8520600" cy="147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it" b="1">
                <a:solidFill>
                  <a:srgbClr val="80296F"/>
                </a:solidFill>
                <a:latin typeface="Comfortaa"/>
                <a:ea typeface="Comfortaa"/>
                <a:cs typeface="Comfortaa"/>
                <a:sym typeface="Comfortaa"/>
              </a:rPr>
              <a:t>INFODERMATOLOGY SUMMARIES</a:t>
            </a:r>
            <a:endParaRPr b="1" dirty="0">
              <a:solidFill>
                <a:srgbClr val="80296F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60" name="Google Shape;160;p20"/>
          <p:cNvSpPr txBox="1">
            <a:spLocks noGrp="1"/>
          </p:cNvSpPr>
          <p:nvPr>
            <p:ph type="subTitle" idx="1"/>
          </p:nvPr>
        </p:nvSpPr>
        <p:spPr>
          <a:xfrm>
            <a:off x="311700" y="2717803"/>
            <a:ext cx="8520600" cy="70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it">
                <a:solidFill>
                  <a:schemeClr val="dk1"/>
                </a:solidFill>
              </a:rPr>
              <a:t>Focus sulla psoriasi</a:t>
            </a:r>
            <a:endParaRPr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it"/>
              <a:t>2</a:t>
            </a:fld>
            <a:endParaRPr dirty="0"/>
          </a:p>
        </p:txBody>
      </p:sp>
      <p:sp>
        <p:nvSpPr>
          <p:cNvPr id="80" name="Google Shape;80;p14"/>
          <p:cNvSpPr txBox="1">
            <a:spLocks noGrp="1"/>
          </p:cNvSpPr>
          <p:nvPr>
            <p:ph type="sldNum" idx="2"/>
          </p:nvPr>
        </p:nvSpPr>
        <p:spPr>
          <a:xfrm>
            <a:off x="114025" y="4722525"/>
            <a:ext cx="570000" cy="41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it"/>
              <a:t>2</a:t>
            </a:fld>
            <a:endParaRPr dirty="0"/>
          </a:p>
        </p:txBody>
      </p:sp>
      <p:sp>
        <p:nvSpPr>
          <p:cNvPr id="81" name="Google Shape;81;p14"/>
          <p:cNvSpPr txBox="1">
            <a:spLocks noGrp="1"/>
          </p:cNvSpPr>
          <p:nvPr>
            <p:ph type="title" idx="4294967295"/>
          </p:nvPr>
        </p:nvSpPr>
        <p:spPr>
          <a:xfrm>
            <a:off x="357816" y="1264205"/>
            <a:ext cx="8156702" cy="5979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GB" sz="1600" b="1" dirty="0">
                <a:solidFill>
                  <a:srgbClr val="80296F"/>
                </a:solidFill>
                <a:latin typeface="Comfortaa"/>
                <a:ea typeface="Comfortaa"/>
                <a:cs typeface="Comfortaa"/>
                <a:sym typeface="Comfortaa"/>
              </a:rPr>
              <a:t>Risk of psoriasis according to body mass index:</a:t>
            </a:r>
            <a:br>
              <a:rPr lang="en-GB" sz="1600" b="1" dirty="0">
                <a:solidFill>
                  <a:srgbClr val="80296F"/>
                </a:solidFill>
                <a:latin typeface="Comfortaa"/>
                <a:ea typeface="Comfortaa"/>
                <a:cs typeface="Comfortaa"/>
                <a:sym typeface="Comfortaa"/>
              </a:rPr>
            </a:br>
            <a:r>
              <a:rPr lang="en-GB" sz="1600" b="1" dirty="0">
                <a:solidFill>
                  <a:srgbClr val="80296F"/>
                </a:solidFill>
                <a:latin typeface="Comfortaa"/>
                <a:ea typeface="Comfortaa"/>
                <a:cs typeface="Comfortaa"/>
                <a:sym typeface="Comfortaa"/>
              </a:rPr>
              <a:t>A retrospective cohort analysis</a:t>
            </a:r>
            <a:endParaRPr lang="en-GB" sz="2700" dirty="0">
              <a:latin typeface="Comfortaa"/>
              <a:ea typeface="Comfortaa"/>
              <a:cs typeface="Comfortaa"/>
              <a:sym typeface="Comfortaa"/>
            </a:endParaRPr>
          </a:p>
        </p:txBody>
      </p:sp>
      <p:cxnSp>
        <p:nvCxnSpPr>
          <p:cNvPr id="82" name="Google Shape;82;p14"/>
          <p:cNvCxnSpPr/>
          <p:nvPr/>
        </p:nvCxnSpPr>
        <p:spPr>
          <a:xfrm>
            <a:off x="435049" y="1863122"/>
            <a:ext cx="5088900" cy="0"/>
          </a:xfrm>
          <a:prstGeom prst="straightConnector1">
            <a:avLst/>
          </a:prstGeom>
          <a:noFill/>
          <a:ln w="9525" cap="flat" cmpd="sng">
            <a:solidFill>
              <a:srgbClr val="80296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83" name="Google Shape;83;p14"/>
          <p:cNvSpPr txBox="1">
            <a:spLocks noGrp="1"/>
          </p:cNvSpPr>
          <p:nvPr>
            <p:ph type="body" idx="4294967295"/>
          </p:nvPr>
        </p:nvSpPr>
        <p:spPr>
          <a:xfrm>
            <a:off x="357816" y="1924513"/>
            <a:ext cx="5399517" cy="10057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it-IT" sz="1200" dirty="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Alexandra Norden, Sergey Rekhtman, Andrew Strunk, Amit Garg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 sz="1200" dirty="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J Am </a:t>
            </a:r>
            <a:r>
              <a:rPr lang="en-GB" sz="1200" dirty="0" err="1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Acad</a:t>
            </a:r>
            <a:r>
              <a:rPr lang="en-GB" sz="1200" dirty="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 Dermatol. 2022 May;86(5):1020-1026</a:t>
            </a:r>
            <a:endParaRPr lang="it-IT" sz="1200" dirty="0"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84" name="Google Shape;84;p14">
            <a:hlinkClick r:id="rId3" action="ppaction://hlinksldjump"/>
          </p:cNvPr>
          <p:cNvSpPr/>
          <p:nvPr/>
        </p:nvSpPr>
        <p:spPr>
          <a:xfrm>
            <a:off x="-2796" y="3045383"/>
            <a:ext cx="2252100" cy="12027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257175" dist="9525" dir="19560000" algn="bl" rotWithShape="0">
              <a:srgbClr val="80296F">
                <a:alpha val="13725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14">
            <a:hlinkClick r:id="rId4" action="ppaction://hlinksldjump"/>
          </p:cNvPr>
          <p:cNvSpPr/>
          <p:nvPr/>
        </p:nvSpPr>
        <p:spPr>
          <a:xfrm>
            <a:off x="2293684" y="3045395"/>
            <a:ext cx="2252100" cy="14694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257175" dist="9525" dir="19560000" algn="bl" rotWithShape="0">
              <a:srgbClr val="80296F">
                <a:alpha val="13725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4">
            <a:hlinkClick r:id="" action="ppaction://noaction"/>
          </p:cNvPr>
          <p:cNvSpPr/>
          <p:nvPr/>
        </p:nvSpPr>
        <p:spPr>
          <a:xfrm>
            <a:off x="4590222" y="3045395"/>
            <a:ext cx="2252100" cy="13152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257175" dist="9525" dir="19560000" algn="bl" rotWithShape="0">
              <a:srgbClr val="80296F">
                <a:alpha val="13725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14">
            <a:hlinkClick r:id="" action="ppaction://noaction"/>
          </p:cNvPr>
          <p:cNvSpPr/>
          <p:nvPr/>
        </p:nvSpPr>
        <p:spPr>
          <a:xfrm>
            <a:off x="6902504" y="3045395"/>
            <a:ext cx="2252100" cy="13152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257175" dist="9525" dir="19560000" algn="bl" rotWithShape="0">
              <a:srgbClr val="80296F">
                <a:alpha val="13725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8" name="Google Shape;88;p14">
            <a:hlinkClick r:id="rId3" action="ppaction://hlinksldjump"/>
          </p:cNvPr>
          <p:cNvPicPr preferRelativeResize="0"/>
          <p:nvPr/>
        </p:nvPicPr>
        <p:blipFill rotWithShape="1">
          <a:blip r:embed="rId5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64898" y="3229181"/>
            <a:ext cx="879805" cy="871219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4">
            <a:hlinkClick r:id="rId4" action="ppaction://hlinksldjump"/>
          </p:cNvPr>
          <p:cNvPicPr preferRelativeResize="0"/>
          <p:nvPr/>
        </p:nvPicPr>
        <p:blipFill rotWithShape="1">
          <a:blip r:embed="rId6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904675" y="3099957"/>
            <a:ext cx="1013239" cy="1003379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4">
            <a:hlinkClick r:id="" action="ppaction://noaction"/>
          </p:cNvPr>
          <p:cNvPicPr preferRelativeResize="0"/>
          <p:nvPr/>
        </p:nvPicPr>
        <p:blipFill rotWithShape="1">
          <a:blip r:embed="rId7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418217" y="3227694"/>
            <a:ext cx="808613" cy="800767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4">
            <a:hlinkClick r:id="" action="ppaction://noaction"/>
          </p:cNvPr>
          <p:cNvPicPr preferRelativeResize="0"/>
          <p:nvPr/>
        </p:nvPicPr>
        <p:blipFill rotWithShape="1">
          <a:blip r:embed="rId8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4833"/>
          <a:stretch/>
        </p:blipFill>
        <p:spPr>
          <a:xfrm>
            <a:off x="7588596" y="3211128"/>
            <a:ext cx="879805" cy="871222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4">
            <a:hlinkClick r:id="rId3" action="ppaction://hlinksldjump"/>
          </p:cNvPr>
          <p:cNvSpPr/>
          <p:nvPr/>
        </p:nvSpPr>
        <p:spPr>
          <a:xfrm>
            <a:off x="-18600" y="4213786"/>
            <a:ext cx="2268000" cy="393600"/>
          </a:xfrm>
          <a:prstGeom prst="rect">
            <a:avLst/>
          </a:prstGeom>
          <a:solidFill>
            <a:srgbClr val="F1E5E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14"/>
          <p:cNvSpPr txBox="1"/>
          <p:nvPr/>
        </p:nvSpPr>
        <p:spPr>
          <a:xfrm>
            <a:off x="286395" y="4385060"/>
            <a:ext cx="1636800" cy="20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200" b="1" i="0" u="none" strike="noStrike" cap="none">
                <a:solidFill>
                  <a:srgbClr val="80296F"/>
                </a:solidFill>
                <a:latin typeface="Comfortaa"/>
                <a:ea typeface="Comfortaa"/>
                <a:cs typeface="Comfortaa"/>
                <a:sym typeface="Comfortaa"/>
              </a:rPr>
              <a:t>Messaggi chiave</a:t>
            </a:r>
            <a:endParaRPr sz="1200" b="1" i="0" u="none" strike="noStrike" cap="none" dirty="0">
              <a:solidFill>
                <a:srgbClr val="80296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endParaRPr sz="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4"/>
          <p:cNvSpPr/>
          <p:nvPr/>
        </p:nvSpPr>
        <p:spPr>
          <a:xfrm>
            <a:off x="2285833" y="4213786"/>
            <a:ext cx="2268000" cy="393600"/>
          </a:xfrm>
          <a:prstGeom prst="rect">
            <a:avLst/>
          </a:prstGeom>
          <a:solidFill>
            <a:srgbClr val="F1E5E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14"/>
          <p:cNvSpPr txBox="1"/>
          <p:nvPr/>
        </p:nvSpPr>
        <p:spPr>
          <a:xfrm>
            <a:off x="2293684" y="4276185"/>
            <a:ext cx="2252100" cy="26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it" sz="1200" b="1" i="0" u="none" strike="noStrike" cap="none">
                <a:solidFill>
                  <a:srgbClr val="80296F"/>
                </a:solidFill>
                <a:latin typeface="Comfortaa"/>
                <a:ea typeface="Comfortaa"/>
                <a:cs typeface="Comfortaa"/>
                <a:sym typeface="Comfortaa"/>
              </a:rPr>
              <a:t>Background &amp; methods</a:t>
            </a:r>
            <a:endParaRPr sz="600" b="1" i="0" u="none" strike="noStrike" cap="none" dirty="0">
              <a:solidFill>
                <a:srgbClr val="80296F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96" name="Google Shape;96;p14"/>
          <p:cNvSpPr/>
          <p:nvPr/>
        </p:nvSpPr>
        <p:spPr>
          <a:xfrm>
            <a:off x="4590215" y="4213786"/>
            <a:ext cx="2268000" cy="393600"/>
          </a:xfrm>
          <a:prstGeom prst="rect">
            <a:avLst/>
          </a:prstGeom>
          <a:solidFill>
            <a:srgbClr val="F1E5E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4"/>
          <p:cNvSpPr txBox="1"/>
          <p:nvPr/>
        </p:nvSpPr>
        <p:spPr>
          <a:xfrm>
            <a:off x="4598067" y="4276185"/>
            <a:ext cx="2252100" cy="26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it" sz="1200" b="1" i="0" u="none" strike="noStrike" cap="none">
                <a:solidFill>
                  <a:srgbClr val="80296F"/>
                </a:solidFill>
                <a:latin typeface="Comfortaa"/>
                <a:ea typeface="Comfortaa"/>
                <a:cs typeface="Comfortaa"/>
                <a:sym typeface="Comfortaa"/>
              </a:rPr>
              <a:t>Results</a:t>
            </a:r>
            <a:endParaRPr sz="600" b="1" i="0" u="none" strike="noStrike" cap="none" dirty="0">
              <a:solidFill>
                <a:srgbClr val="80296F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98" name="Google Shape;98;p14"/>
          <p:cNvSpPr/>
          <p:nvPr/>
        </p:nvSpPr>
        <p:spPr>
          <a:xfrm>
            <a:off x="6894598" y="4213786"/>
            <a:ext cx="2268000" cy="393600"/>
          </a:xfrm>
          <a:prstGeom prst="rect">
            <a:avLst/>
          </a:prstGeom>
          <a:solidFill>
            <a:srgbClr val="F1E5E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6902449" y="4276185"/>
            <a:ext cx="2252100" cy="26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it" sz="1200" b="1" i="0" u="none" strike="noStrike" cap="none">
                <a:solidFill>
                  <a:srgbClr val="80296F"/>
                </a:solidFill>
                <a:latin typeface="Comfortaa"/>
                <a:ea typeface="Comfortaa"/>
                <a:cs typeface="Comfortaa"/>
                <a:sym typeface="Comfortaa"/>
              </a:rPr>
              <a:t>Conclusions</a:t>
            </a:r>
            <a:endParaRPr sz="600" b="1" i="0" u="none" strike="noStrike" cap="none" dirty="0">
              <a:solidFill>
                <a:srgbClr val="80296F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5"/>
          <p:cNvSpPr txBox="1">
            <a:spLocks noGrp="1"/>
          </p:cNvSpPr>
          <p:nvPr>
            <p:ph type="body" idx="1"/>
          </p:nvPr>
        </p:nvSpPr>
        <p:spPr>
          <a:xfrm>
            <a:off x="1245675" y="409248"/>
            <a:ext cx="6722100" cy="41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it" dirty="0"/>
              <a:t>Messaggi chiave</a:t>
            </a:r>
            <a:endParaRPr dirty="0"/>
          </a:p>
        </p:txBody>
      </p:sp>
      <p:sp>
        <p:nvSpPr>
          <p:cNvPr id="105" name="Google Shape;105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it"/>
              <a:t>3</a:t>
            </a:fld>
            <a:endParaRPr dirty="0"/>
          </a:p>
        </p:txBody>
      </p:sp>
      <p:sp>
        <p:nvSpPr>
          <p:cNvPr id="106" name="Google Shape;106;p15"/>
          <p:cNvSpPr txBox="1">
            <a:spLocks noGrp="1"/>
          </p:cNvSpPr>
          <p:nvPr>
            <p:ph type="sldNum" idx="2"/>
          </p:nvPr>
        </p:nvSpPr>
        <p:spPr>
          <a:xfrm>
            <a:off x="114025" y="4722525"/>
            <a:ext cx="570000" cy="41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it"/>
              <a:t>3</a:t>
            </a:fld>
            <a:endParaRPr dirty="0"/>
          </a:p>
        </p:txBody>
      </p:sp>
      <p:sp>
        <p:nvSpPr>
          <p:cNvPr id="107" name="Google Shape;107;p15"/>
          <p:cNvSpPr txBox="1">
            <a:spLocks noGrp="1"/>
          </p:cNvSpPr>
          <p:nvPr>
            <p:ph type="title"/>
          </p:nvPr>
        </p:nvSpPr>
        <p:spPr>
          <a:xfrm>
            <a:off x="6936016" y="105913"/>
            <a:ext cx="1810792" cy="34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/>
              <a:t>Focus sulla psoriasi</a:t>
            </a:r>
            <a:endParaRPr dirty="0"/>
          </a:p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endParaRPr dirty="0"/>
          </a:p>
        </p:txBody>
      </p:sp>
      <p:pic>
        <p:nvPicPr>
          <p:cNvPr id="108" name="Google Shape;108;p15"/>
          <p:cNvPicPr preferRelativeResize="0"/>
          <p:nvPr/>
        </p:nvPicPr>
        <p:blipFill rotWithShape="1"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79575" y="2171325"/>
            <a:ext cx="1131750" cy="1131725"/>
          </a:xfrm>
          <a:prstGeom prst="rect">
            <a:avLst/>
          </a:prstGeom>
          <a:noFill/>
          <a:ln>
            <a:noFill/>
          </a:ln>
          <a:effectLst>
            <a:reflection stA="35000" endPos="31000" fadeDir="5400012" sy="-100000" algn="bl" rotWithShape="0"/>
          </a:effectLst>
        </p:spPr>
      </p:pic>
      <p:sp>
        <p:nvSpPr>
          <p:cNvPr id="109" name="Google Shape;109;p15"/>
          <p:cNvSpPr txBox="1"/>
          <p:nvPr/>
        </p:nvSpPr>
        <p:spPr>
          <a:xfrm>
            <a:off x="1705211" y="1434465"/>
            <a:ext cx="6355055" cy="224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80296F"/>
              </a:buClr>
              <a:buSzPts val="1600"/>
              <a:buFont typeface="Arial"/>
              <a:buChar char="●"/>
            </a:pPr>
            <a:r>
              <a:rPr lang="it-IT" sz="1200" b="0" i="0" u="none" strike="noStrike" cap="none" dirty="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L’obiettivo del presente studio è stato confrontare l’incidenza della psoriasi tra i pazienti, con una stratificazione in base alla categoria del body mass index (BMI) (normale, sottopeso, sovrappeso, obesità di classe 1 o 2/3).</a:t>
            </a:r>
          </a:p>
          <a:p>
            <a:pPr marL="457200" marR="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80296F"/>
              </a:buClr>
              <a:buSzPts val="1600"/>
              <a:buFont typeface="Arial"/>
              <a:buChar char="●"/>
            </a:pPr>
            <a:r>
              <a:rPr lang="it-IT" sz="1200" b="0" i="0" u="none" strike="noStrike" cap="none" dirty="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Il BMI influenza in maniera indipendente lo sviluppo della psoriasi. Sembra esserci un’associazione graduata tra il suo valore e il rischio di malattia.</a:t>
            </a:r>
          </a:p>
        </p:txBody>
      </p:sp>
    </p:spTree>
    <p:extLst>
      <p:ext uri="{BB962C8B-B14F-4D97-AF65-F5344CB8AC3E}">
        <p14:creationId xmlns:p14="http://schemas.microsoft.com/office/powerpoint/2010/main" val="3294115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5"/>
          <p:cNvSpPr txBox="1">
            <a:spLocks noGrp="1"/>
          </p:cNvSpPr>
          <p:nvPr>
            <p:ph type="body" idx="1"/>
          </p:nvPr>
        </p:nvSpPr>
        <p:spPr>
          <a:xfrm>
            <a:off x="1245675" y="409248"/>
            <a:ext cx="6722100" cy="41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it-IT" dirty="0"/>
              <a:t>Background</a:t>
            </a:r>
          </a:p>
        </p:txBody>
      </p:sp>
      <p:sp>
        <p:nvSpPr>
          <p:cNvPr id="105" name="Google Shape;105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it"/>
              <a:t>4</a:t>
            </a:fld>
            <a:endParaRPr dirty="0"/>
          </a:p>
        </p:txBody>
      </p:sp>
      <p:sp>
        <p:nvSpPr>
          <p:cNvPr id="106" name="Google Shape;106;p15"/>
          <p:cNvSpPr txBox="1">
            <a:spLocks noGrp="1"/>
          </p:cNvSpPr>
          <p:nvPr>
            <p:ph type="sldNum" idx="2"/>
          </p:nvPr>
        </p:nvSpPr>
        <p:spPr>
          <a:xfrm>
            <a:off x="114025" y="4722525"/>
            <a:ext cx="570000" cy="41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it"/>
              <a:t>4</a:t>
            </a:fld>
            <a:endParaRPr dirty="0"/>
          </a:p>
        </p:txBody>
      </p:sp>
      <p:sp>
        <p:nvSpPr>
          <p:cNvPr id="107" name="Google Shape;107;p15"/>
          <p:cNvSpPr txBox="1">
            <a:spLocks noGrp="1"/>
          </p:cNvSpPr>
          <p:nvPr>
            <p:ph type="title"/>
          </p:nvPr>
        </p:nvSpPr>
        <p:spPr>
          <a:xfrm>
            <a:off x="6936016" y="105913"/>
            <a:ext cx="1810792" cy="34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/>
              <a:t>Focus sulla psoriasi</a:t>
            </a:r>
            <a:endParaRPr dirty="0"/>
          </a:p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endParaRPr dirty="0"/>
          </a:p>
        </p:txBody>
      </p:sp>
      <p:pic>
        <p:nvPicPr>
          <p:cNvPr id="108" name="Google Shape;108;p15"/>
          <p:cNvPicPr preferRelativeResize="0"/>
          <p:nvPr/>
        </p:nvPicPr>
        <p:blipFill rotWithShape="1"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79575" y="2171325"/>
            <a:ext cx="1131750" cy="1131725"/>
          </a:xfrm>
          <a:prstGeom prst="rect">
            <a:avLst/>
          </a:prstGeom>
          <a:noFill/>
          <a:ln>
            <a:noFill/>
          </a:ln>
          <a:effectLst>
            <a:reflection stA="35000" endPos="31000" fadeDir="5400012" sy="-100000" algn="bl" rotWithShape="0"/>
          </a:effectLst>
        </p:spPr>
      </p:pic>
      <p:sp>
        <p:nvSpPr>
          <p:cNvPr id="109" name="Google Shape;109;p15"/>
          <p:cNvSpPr txBox="1"/>
          <p:nvPr/>
        </p:nvSpPr>
        <p:spPr>
          <a:xfrm>
            <a:off x="1705211" y="1477617"/>
            <a:ext cx="6922322" cy="30351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80296F"/>
              </a:buClr>
              <a:buSzPts val="1600"/>
              <a:buFont typeface="Arial"/>
              <a:buChar char="●"/>
            </a:pPr>
            <a:r>
              <a:rPr lang="en-GB" sz="1200" b="0" i="0" u="none" strike="noStrike" cap="none" dirty="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Psoriasis has been linked to obesity, although data on the incidence of psoriasis according to body mass index (BMI) are limited.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5"/>
          <p:cNvSpPr txBox="1">
            <a:spLocks noGrp="1"/>
          </p:cNvSpPr>
          <p:nvPr>
            <p:ph type="body" idx="1"/>
          </p:nvPr>
        </p:nvSpPr>
        <p:spPr>
          <a:xfrm>
            <a:off x="1245675" y="409248"/>
            <a:ext cx="6722100" cy="41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it-IT" dirty="0"/>
              <a:t>Objective</a:t>
            </a:r>
          </a:p>
        </p:txBody>
      </p:sp>
      <p:sp>
        <p:nvSpPr>
          <p:cNvPr id="105" name="Google Shape;105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it"/>
              <a:t>5</a:t>
            </a:fld>
            <a:endParaRPr dirty="0"/>
          </a:p>
        </p:txBody>
      </p:sp>
      <p:sp>
        <p:nvSpPr>
          <p:cNvPr id="106" name="Google Shape;106;p15"/>
          <p:cNvSpPr txBox="1">
            <a:spLocks noGrp="1"/>
          </p:cNvSpPr>
          <p:nvPr>
            <p:ph type="sldNum" idx="2"/>
          </p:nvPr>
        </p:nvSpPr>
        <p:spPr>
          <a:xfrm>
            <a:off x="114025" y="4722525"/>
            <a:ext cx="570000" cy="41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it"/>
              <a:t>5</a:t>
            </a:fld>
            <a:endParaRPr dirty="0"/>
          </a:p>
        </p:txBody>
      </p:sp>
      <p:sp>
        <p:nvSpPr>
          <p:cNvPr id="107" name="Google Shape;107;p15"/>
          <p:cNvSpPr txBox="1">
            <a:spLocks noGrp="1"/>
          </p:cNvSpPr>
          <p:nvPr>
            <p:ph type="title"/>
          </p:nvPr>
        </p:nvSpPr>
        <p:spPr>
          <a:xfrm>
            <a:off x="6936016" y="105913"/>
            <a:ext cx="1810792" cy="34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/>
              <a:t>Focus sulla psoriasi</a:t>
            </a:r>
            <a:endParaRPr dirty="0"/>
          </a:p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endParaRPr dirty="0"/>
          </a:p>
        </p:txBody>
      </p:sp>
      <p:pic>
        <p:nvPicPr>
          <p:cNvPr id="108" name="Google Shape;108;p15"/>
          <p:cNvPicPr preferRelativeResize="0"/>
          <p:nvPr/>
        </p:nvPicPr>
        <p:blipFill rotWithShape="1"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79575" y="2171325"/>
            <a:ext cx="1131750" cy="1131725"/>
          </a:xfrm>
          <a:prstGeom prst="rect">
            <a:avLst/>
          </a:prstGeom>
          <a:noFill/>
          <a:ln>
            <a:noFill/>
          </a:ln>
          <a:effectLst>
            <a:reflection stA="35000" endPos="31000" fadeDir="5400012" sy="-100000" algn="bl" rotWithShape="0"/>
          </a:effectLst>
        </p:spPr>
      </p:pic>
      <p:sp>
        <p:nvSpPr>
          <p:cNvPr id="109" name="Google Shape;109;p15"/>
          <p:cNvSpPr txBox="1"/>
          <p:nvPr/>
        </p:nvSpPr>
        <p:spPr>
          <a:xfrm>
            <a:off x="1744968" y="1312394"/>
            <a:ext cx="6922322" cy="30351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80296F"/>
              </a:buClr>
              <a:buSzPts val="1600"/>
              <a:buFont typeface="Arial"/>
              <a:buChar char="●"/>
            </a:pPr>
            <a:r>
              <a:rPr lang="en-GB" sz="1200" b="0" i="0" u="none" strike="noStrike" cap="none" dirty="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To compare incidence of psoriasis among patients stratified by BMI category (normal or underweight, overweight, obese class 1, obese class 2/3).</a:t>
            </a:r>
            <a:endParaRPr lang="it-IT" sz="1200" b="0" i="0" u="none" strike="noStrike" cap="none" dirty="0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14233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5"/>
          <p:cNvSpPr txBox="1">
            <a:spLocks noGrp="1"/>
          </p:cNvSpPr>
          <p:nvPr>
            <p:ph type="body" idx="1"/>
          </p:nvPr>
        </p:nvSpPr>
        <p:spPr>
          <a:xfrm>
            <a:off x="1245675" y="409248"/>
            <a:ext cx="6722100" cy="41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it-IT" dirty="0"/>
              <a:t>Methods</a:t>
            </a:r>
          </a:p>
        </p:txBody>
      </p:sp>
      <p:sp>
        <p:nvSpPr>
          <p:cNvPr id="105" name="Google Shape;105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it"/>
              <a:t>6</a:t>
            </a:fld>
            <a:endParaRPr dirty="0"/>
          </a:p>
        </p:txBody>
      </p:sp>
      <p:sp>
        <p:nvSpPr>
          <p:cNvPr id="106" name="Google Shape;106;p15"/>
          <p:cNvSpPr txBox="1">
            <a:spLocks noGrp="1"/>
          </p:cNvSpPr>
          <p:nvPr>
            <p:ph type="sldNum" idx="2"/>
          </p:nvPr>
        </p:nvSpPr>
        <p:spPr>
          <a:xfrm>
            <a:off x="114025" y="4722525"/>
            <a:ext cx="570000" cy="41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it"/>
              <a:t>6</a:t>
            </a:fld>
            <a:endParaRPr dirty="0"/>
          </a:p>
        </p:txBody>
      </p:sp>
      <p:sp>
        <p:nvSpPr>
          <p:cNvPr id="107" name="Google Shape;107;p15"/>
          <p:cNvSpPr txBox="1">
            <a:spLocks noGrp="1"/>
          </p:cNvSpPr>
          <p:nvPr>
            <p:ph type="title"/>
          </p:nvPr>
        </p:nvSpPr>
        <p:spPr>
          <a:xfrm>
            <a:off x="6936016" y="105913"/>
            <a:ext cx="1810792" cy="34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/>
              <a:t>Focus sulla psoriasi</a:t>
            </a:r>
            <a:endParaRPr dirty="0"/>
          </a:p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endParaRPr dirty="0"/>
          </a:p>
        </p:txBody>
      </p:sp>
      <p:pic>
        <p:nvPicPr>
          <p:cNvPr id="108" name="Google Shape;108;p15"/>
          <p:cNvPicPr preferRelativeResize="0"/>
          <p:nvPr/>
        </p:nvPicPr>
        <p:blipFill rotWithShape="1"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79575" y="2171325"/>
            <a:ext cx="1131750" cy="1131725"/>
          </a:xfrm>
          <a:prstGeom prst="rect">
            <a:avLst/>
          </a:prstGeom>
          <a:noFill/>
          <a:ln>
            <a:noFill/>
          </a:ln>
          <a:effectLst>
            <a:reflection stA="35000" endPos="31000" fadeDir="5400012" sy="-100000" algn="bl" rotWithShape="0"/>
          </a:effectLst>
        </p:spPr>
      </p:pic>
      <p:sp>
        <p:nvSpPr>
          <p:cNvPr id="109" name="Google Shape;109;p15"/>
          <p:cNvSpPr txBox="1"/>
          <p:nvPr/>
        </p:nvSpPr>
        <p:spPr>
          <a:xfrm>
            <a:off x="1744968" y="1312394"/>
            <a:ext cx="6922322" cy="30351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80296F"/>
              </a:buClr>
              <a:buSzPts val="1600"/>
              <a:buFont typeface="Arial"/>
              <a:buChar char="●"/>
            </a:pPr>
            <a:r>
              <a:rPr lang="en-GB" sz="1200" b="0" i="0" u="none" strike="noStrike" cap="none" dirty="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Retrospective cohort analysis of a demographically heterogeneous sample of over 1.5 million patients in the United States between January 1, 2008 and September 9, 2019.</a:t>
            </a:r>
            <a:endParaRPr lang="it-IT" sz="1200" b="0" i="0" u="none" strike="noStrike" cap="none" dirty="0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61558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5"/>
          <p:cNvSpPr txBox="1">
            <a:spLocks noGrp="1"/>
          </p:cNvSpPr>
          <p:nvPr>
            <p:ph type="body" idx="1"/>
          </p:nvPr>
        </p:nvSpPr>
        <p:spPr>
          <a:xfrm>
            <a:off x="1245675" y="409248"/>
            <a:ext cx="6722100" cy="41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it-IT" dirty="0"/>
              <a:t>Results</a:t>
            </a:r>
          </a:p>
        </p:txBody>
      </p:sp>
      <p:sp>
        <p:nvSpPr>
          <p:cNvPr id="105" name="Google Shape;105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it"/>
              <a:t>7</a:t>
            </a:fld>
            <a:endParaRPr dirty="0"/>
          </a:p>
        </p:txBody>
      </p:sp>
      <p:sp>
        <p:nvSpPr>
          <p:cNvPr id="106" name="Google Shape;106;p15"/>
          <p:cNvSpPr txBox="1">
            <a:spLocks noGrp="1"/>
          </p:cNvSpPr>
          <p:nvPr>
            <p:ph type="sldNum" idx="2"/>
          </p:nvPr>
        </p:nvSpPr>
        <p:spPr>
          <a:xfrm>
            <a:off x="114025" y="4722525"/>
            <a:ext cx="570000" cy="41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it"/>
              <a:t>7</a:t>
            </a:fld>
            <a:endParaRPr dirty="0"/>
          </a:p>
        </p:txBody>
      </p:sp>
      <p:sp>
        <p:nvSpPr>
          <p:cNvPr id="107" name="Google Shape;107;p15"/>
          <p:cNvSpPr txBox="1">
            <a:spLocks noGrp="1"/>
          </p:cNvSpPr>
          <p:nvPr>
            <p:ph type="title"/>
          </p:nvPr>
        </p:nvSpPr>
        <p:spPr>
          <a:xfrm>
            <a:off x="6936016" y="105913"/>
            <a:ext cx="1810792" cy="34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/>
              <a:t>Focus sulla psoriasi</a:t>
            </a:r>
            <a:endParaRPr dirty="0"/>
          </a:p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endParaRPr dirty="0"/>
          </a:p>
        </p:txBody>
      </p:sp>
      <p:pic>
        <p:nvPicPr>
          <p:cNvPr id="108" name="Google Shape;108;p15"/>
          <p:cNvPicPr preferRelativeResize="0"/>
          <p:nvPr/>
        </p:nvPicPr>
        <p:blipFill rotWithShape="1"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79575" y="2171325"/>
            <a:ext cx="1131750" cy="1131725"/>
          </a:xfrm>
          <a:prstGeom prst="rect">
            <a:avLst/>
          </a:prstGeom>
          <a:noFill/>
          <a:ln>
            <a:noFill/>
          </a:ln>
          <a:effectLst>
            <a:reflection stA="35000" endPos="31000" fadeDir="5400012" sy="-100000" algn="bl" rotWithShape="0"/>
          </a:effectLst>
        </p:spPr>
      </p:pic>
      <p:sp>
        <p:nvSpPr>
          <p:cNvPr id="109" name="Google Shape;109;p15"/>
          <p:cNvSpPr txBox="1"/>
          <p:nvPr/>
        </p:nvSpPr>
        <p:spPr>
          <a:xfrm>
            <a:off x="1726557" y="1328745"/>
            <a:ext cx="6922322" cy="2816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80296F"/>
              </a:buClr>
              <a:buSzPts val="1600"/>
              <a:buFont typeface="Arial"/>
              <a:buChar char="●"/>
            </a:pPr>
            <a:r>
              <a:rPr lang="en-GB" sz="1100" b="0" i="0" u="none" strike="noStrike" cap="none" dirty="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Crude incidence of psoriasis per 10,000 person-years was 9.5 (95% confidence interval [CI], 9.1-10.0) among normal or underweight patients, 11.9 (95% CI, 11.4-12.4) among overweight patients, 14.2 (95% CI, 13.6-14.9) among obese class 1 patients, and 17.4 (95% CI, 16.6-18.2) among obese class 2/3 patients. </a:t>
            </a:r>
          </a:p>
          <a:p>
            <a:pPr marL="457200" marR="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80296F"/>
              </a:buClr>
              <a:buSzPts val="1600"/>
              <a:buFont typeface="Arial"/>
              <a:buChar char="●"/>
            </a:pPr>
            <a:r>
              <a:rPr lang="en-GB" sz="1100" b="0" i="0" u="none" strike="noStrike" cap="none" dirty="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Compared to patients with BMI &lt; 25.0, those who were overweight (adjusted hazard ratio, 1.19; 95% CI, 1.12-1.27; p &lt; 0,001), obese class 1 (adjusted hazard ratio, 1.43; CI, 1.34-1.53; p &lt; 0,001) and obese class 2/3 (adjusted hazard ratio, 1.83; CI, 1.71-1.95; p &lt; 0,001) significantly greater risks for developing psoriasis.</a:t>
            </a:r>
            <a:endParaRPr lang="it-IT" sz="1100" b="0" i="0" u="none" strike="noStrike" cap="none" dirty="0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307202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5"/>
          <p:cNvSpPr txBox="1">
            <a:spLocks noGrp="1"/>
          </p:cNvSpPr>
          <p:nvPr>
            <p:ph type="body" idx="1"/>
          </p:nvPr>
        </p:nvSpPr>
        <p:spPr>
          <a:xfrm>
            <a:off x="1245675" y="409248"/>
            <a:ext cx="6722100" cy="41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it-IT" dirty="0"/>
              <a:t>Limitations</a:t>
            </a:r>
          </a:p>
        </p:txBody>
      </p:sp>
      <p:sp>
        <p:nvSpPr>
          <p:cNvPr id="105" name="Google Shape;105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it"/>
              <a:t>8</a:t>
            </a:fld>
            <a:endParaRPr dirty="0"/>
          </a:p>
        </p:txBody>
      </p:sp>
      <p:sp>
        <p:nvSpPr>
          <p:cNvPr id="106" name="Google Shape;106;p15"/>
          <p:cNvSpPr txBox="1">
            <a:spLocks noGrp="1"/>
          </p:cNvSpPr>
          <p:nvPr>
            <p:ph type="sldNum" idx="2"/>
          </p:nvPr>
        </p:nvSpPr>
        <p:spPr>
          <a:xfrm>
            <a:off x="114025" y="4722525"/>
            <a:ext cx="570000" cy="41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it"/>
              <a:t>8</a:t>
            </a:fld>
            <a:endParaRPr dirty="0"/>
          </a:p>
        </p:txBody>
      </p:sp>
      <p:sp>
        <p:nvSpPr>
          <p:cNvPr id="107" name="Google Shape;107;p15"/>
          <p:cNvSpPr txBox="1">
            <a:spLocks noGrp="1"/>
          </p:cNvSpPr>
          <p:nvPr>
            <p:ph type="title"/>
          </p:nvPr>
        </p:nvSpPr>
        <p:spPr>
          <a:xfrm>
            <a:off x="6936016" y="105913"/>
            <a:ext cx="1810792" cy="34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/>
              <a:t>Focus sulla psoriasi</a:t>
            </a:r>
            <a:endParaRPr dirty="0"/>
          </a:p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endParaRPr dirty="0"/>
          </a:p>
        </p:txBody>
      </p:sp>
      <p:pic>
        <p:nvPicPr>
          <p:cNvPr id="108" name="Google Shape;108;p15"/>
          <p:cNvPicPr preferRelativeResize="0"/>
          <p:nvPr/>
        </p:nvPicPr>
        <p:blipFill rotWithShape="1"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79575" y="2171325"/>
            <a:ext cx="1131750" cy="1131725"/>
          </a:xfrm>
          <a:prstGeom prst="rect">
            <a:avLst/>
          </a:prstGeom>
          <a:noFill/>
          <a:ln>
            <a:noFill/>
          </a:ln>
          <a:effectLst>
            <a:reflection stA="35000" endPos="31000" fadeDir="5400012" sy="-100000" algn="bl" rotWithShape="0"/>
          </a:effectLst>
        </p:spPr>
      </p:pic>
      <p:sp>
        <p:nvSpPr>
          <p:cNvPr id="109" name="Google Shape;109;p15"/>
          <p:cNvSpPr txBox="1"/>
          <p:nvPr/>
        </p:nvSpPr>
        <p:spPr>
          <a:xfrm>
            <a:off x="1726557" y="1328745"/>
            <a:ext cx="6922322" cy="2816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80296F"/>
              </a:buClr>
              <a:buSzPts val="1600"/>
              <a:buFont typeface="Arial"/>
              <a:buChar char="●"/>
            </a:pPr>
            <a:r>
              <a:rPr lang="en-GB" sz="1200" b="0" i="0" u="none" strike="noStrike" cap="none" dirty="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Influence of obesity on psoriasis severity could not be measured.</a:t>
            </a:r>
            <a:endParaRPr lang="it-IT" sz="1200" b="0" i="0" u="none" strike="noStrike" cap="none" dirty="0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3584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5"/>
          <p:cNvSpPr txBox="1">
            <a:spLocks noGrp="1"/>
          </p:cNvSpPr>
          <p:nvPr>
            <p:ph type="body" idx="1"/>
          </p:nvPr>
        </p:nvSpPr>
        <p:spPr>
          <a:xfrm>
            <a:off x="1245675" y="409248"/>
            <a:ext cx="6722100" cy="41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it-IT" dirty="0"/>
              <a:t>Conclusion</a:t>
            </a:r>
          </a:p>
        </p:txBody>
      </p:sp>
      <p:sp>
        <p:nvSpPr>
          <p:cNvPr id="105" name="Google Shape;105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it"/>
              <a:t>9</a:t>
            </a:fld>
            <a:endParaRPr dirty="0"/>
          </a:p>
        </p:txBody>
      </p:sp>
      <p:sp>
        <p:nvSpPr>
          <p:cNvPr id="106" name="Google Shape;106;p15"/>
          <p:cNvSpPr txBox="1">
            <a:spLocks noGrp="1"/>
          </p:cNvSpPr>
          <p:nvPr>
            <p:ph type="sldNum" idx="2"/>
          </p:nvPr>
        </p:nvSpPr>
        <p:spPr>
          <a:xfrm>
            <a:off x="114025" y="4722525"/>
            <a:ext cx="570000" cy="41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it"/>
              <a:t>9</a:t>
            </a:fld>
            <a:endParaRPr dirty="0"/>
          </a:p>
        </p:txBody>
      </p:sp>
      <p:sp>
        <p:nvSpPr>
          <p:cNvPr id="107" name="Google Shape;107;p15"/>
          <p:cNvSpPr txBox="1">
            <a:spLocks noGrp="1"/>
          </p:cNvSpPr>
          <p:nvPr>
            <p:ph type="title"/>
          </p:nvPr>
        </p:nvSpPr>
        <p:spPr>
          <a:xfrm>
            <a:off x="6936016" y="105913"/>
            <a:ext cx="1810792" cy="34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/>
              <a:t>Focus sulla psoriasi</a:t>
            </a:r>
            <a:endParaRPr dirty="0"/>
          </a:p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endParaRPr dirty="0"/>
          </a:p>
        </p:txBody>
      </p:sp>
      <p:pic>
        <p:nvPicPr>
          <p:cNvPr id="108" name="Google Shape;108;p15"/>
          <p:cNvPicPr preferRelativeResize="0"/>
          <p:nvPr/>
        </p:nvPicPr>
        <p:blipFill rotWithShape="1"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79575" y="2171325"/>
            <a:ext cx="1131750" cy="1131725"/>
          </a:xfrm>
          <a:prstGeom prst="rect">
            <a:avLst/>
          </a:prstGeom>
          <a:noFill/>
          <a:ln>
            <a:noFill/>
          </a:ln>
          <a:effectLst>
            <a:reflection stA="35000" endPos="31000" fadeDir="5400012" sy="-100000" algn="bl" rotWithShape="0"/>
          </a:effectLst>
        </p:spPr>
      </p:pic>
      <p:sp>
        <p:nvSpPr>
          <p:cNvPr id="109" name="Google Shape;109;p15"/>
          <p:cNvSpPr txBox="1"/>
          <p:nvPr/>
        </p:nvSpPr>
        <p:spPr>
          <a:xfrm>
            <a:off x="1726557" y="1328745"/>
            <a:ext cx="6922322" cy="2816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048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80296F"/>
              </a:buClr>
              <a:buSzPts val="1600"/>
              <a:buFont typeface="Arial"/>
              <a:buChar char="●"/>
            </a:pPr>
            <a:r>
              <a:rPr lang="en-GB" sz="1200" b="0" i="0" u="none" strike="noStrike" cap="none" dirty="0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BMI independently influences the development of psoriasis. There appears to be a graded association between BMI and risk of psoriasis.</a:t>
            </a:r>
            <a:endParaRPr lang="it-IT" sz="1200" b="0" i="0" u="none" strike="noStrike" cap="none" dirty="0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88626305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442</Words>
  <Application>Microsoft Macintosh PowerPoint</Application>
  <PresentationFormat>Presentazione su schermo (16:9)</PresentationFormat>
  <Paragraphs>52</Paragraphs>
  <Slides>10</Slides>
  <Notes>10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3" baseType="lpstr">
      <vt:lpstr>Comfortaa</vt:lpstr>
      <vt:lpstr>Arial</vt:lpstr>
      <vt:lpstr>Simple Light</vt:lpstr>
      <vt:lpstr>INFODERMATOLOGY SUMMARIES</vt:lpstr>
      <vt:lpstr>Risk of psoriasis according to body mass index: A retrospective cohort analysis</vt:lpstr>
      <vt:lpstr>Focus sulla psoriasi </vt:lpstr>
      <vt:lpstr>Focus sulla psoriasi </vt:lpstr>
      <vt:lpstr>Focus sulla psoriasi </vt:lpstr>
      <vt:lpstr>Focus sulla psoriasi </vt:lpstr>
      <vt:lpstr>Focus sulla psoriasi </vt:lpstr>
      <vt:lpstr>Focus sulla psoriasi </vt:lpstr>
      <vt:lpstr>Focus sulla psoriasi </vt:lpstr>
      <vt:lpstr>INFODERMATOLOGY SUMMARIES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INFODERMATOLOGY SUMMARIES</dc:title>
  <cp:lastModifiedBy>Giorgio Mantovani</cp:lastModifiedBy>
  <cp:revision>16</cp:revision>
  <dcterms:modified xsi:type="dcterms:W3CDTF">2022-05-14T18:39:20Z</dcterms:modified>
</cp:coreProperties>
</file>