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1"/>
  </p:notesMasterIdLst>
  <p:sldIdLst>
    <p:sldId id="256" r:id="rId2"/>
    <p:sldId id="257" r:id="rId3"/>
    <p:sldId id="264" r:id="rId4"/>
    <p:sldId id="258" r:id="rId5"/>
    <p:sldId id="265" r:id="rId6"/>
    <p:sldId id="266" r:id="rId7"/>
    <p:sldId id="267" r:id="rId8"/>
    <p:sldId id="268" r:id="rId9"/>
    <p:sldId id="263" r:id="rId10"/>
  </p:sldIdLst>
  <p:sldSz cx="9144000" cy="5143500" type="screen16x9"/>
  <p:notesSz cx="6858000" cy="9144000"/>
  <p:embeddedFontLst>
    <p:embeddedFont>
      <p:font typeface="Comfortaa" pitchFamily="2"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0" d="100"/>
          <a:sy n="150" d="100"/>
        </p:scale>
        <p:origin x="424" y="1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755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839647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53932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81534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6209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15" name="Google Shape;15;p3"/>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16" name="Google Shape;16;p3"/>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3"/>
          <p:cNvSpPr txBox="1"/>
          <p:nvPr/>
        </p:nvSpPr>
        <p:spPr>
          <a:xfrm>
            <a:off x="923850" y="4783100"/>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lt1"/>
              </a:solidFill>
              <a:latin typeface="Arial"/>
              <a:ea typeface="Arial"/>
              <a:cs typeface="Arial"/>
              <a:sym typeface="Arial"/>
            </a:endParaRPr>
          </a:p>
        </p:txBody>
      </p:sp>
      <p:pic>
        <p:nvPicPr>
          <p:cNvPr id="18" name="Google Shape;18;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859025" y="4722525"/>
            <a:ext cx="678405" cy="377525"/>
          </a:xfrm>
          <a:prstGeom prst="rect">
            <a:avLst/>
          </a:prstGeom>
          <a:noFill/>
          <a:ln>
            <a:noFill/>
          </a:ln>
        </p:spPr>
      </p:pic>
      <p:pic>
        <p:nvPicPr>
          <p:cNvPr id="19" name="Google Shape;19;p3"/>
          <p:cNvPicPr preferRelativeResize="0"/>
          <p:nvPr/>
        </p:nvPicPr>
        <p:blipFill rotWithShape="1">
          <a:blip r:embed="rId3"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sp>
        <p:nvSpPr>
          <p:cNvPr id="20" name="Google Shape;20;p3"/>
          <p:cNvSpPr txBox="1"/>
          <p:nvPr/>
        </p:nvSpPr>
        <p:spPr>
          <a:xfrm>
            <a:off x="1228725" y="257150"/>
            <a:ext cx="5088900" cy="850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it" sz="2000" b="1" i="0" u="none" strike="noStrike" cap="none">
                <a:solidFill>
                  <a:srgbClr val="80296F"/>
                </a:solidFill>
                <a:latin typeface="Comfortaa"/>
                <a:ea typeface="Comfortaa"/>
                <a:cs typeface="Comfortaa"/>
                <a:sym typeface="Comfortaa"/>
              </a:rPr>
              <a:t>Dermatology summaries collection</a:t>
            </a:r>
            <a:endParaRPr sz="20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1400"/>
              <a:buFont typeface="Arial"/>
              <a:buNone/>
            </a:pPr>
            <a:r>
              <a:rPr lang="it" sz="1400" b="0" i="0" u="none" strike="noStrike" cap="none">
                <a:solidFill>
                  <a:srgbClr val="000000"/>
                </a:solidFill>
                <a:latin typeface="Arial"/>
                <a:ea typeface="Arial"/>
                <a:cs typeface="Arial"/>
                <a:sym typeface="Arial"/>
              </a:rPr>
              <a:t>Dalla lettura internazionale | Focus sulla psoriasi</a:t>
            </a:r>
            <a:endParaRPr sz="1400" b="0" i="0" u="none" strike="noStrike" cap="none" dirty="0">
              <a:solidFill>
                <a:srgbClr val="000000"/>
              </a:solidFill>
              <a:latin typeface="Arial"/>
              <a:ea typeface="Arial"/>
              <a:cs typeface="Arial"/>
              <a:sym typeface="Arial"/>
            </a:endParaRPr>
          </a:p>
        </p:txBody>
      </p:sp>
      <p:pic>
        <p:nvPicPr>
          <p:cNvPr id="21" name="Google Shape;21;p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22" name="Google Shape;22;p3"/>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245675" y="333050"/>
            <a:ext cx="6722100" cy="41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80296F"/>
              </a:buClr>
              <a:buSzPts val="2000"/>
              <a:buFont typeface="Comfortaa"/>
              <a:buNone/>
              <a:defRPr sz="2000" b="1">
                <a:solidFill>
                  <a:srgbClr val="80296F"/>
                </a:solidFill>
                <a:latin typeface="Comfortaa"/>
                <a:ea typeface="Comfortaa"/>
                <a:cs typeface="Comfortaa"/>
                <a:sym typeface="Comfortaa"/>
              </a:defRPr>
            </a:lvl1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26" name="Google Shape;26;p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27" name="Google Shape;27;p4"/>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4"/>
          <p:cNvSpPr txBox="1"/>
          <p:nvPr/>
        </p:nvSpPr>
        <p:spPr>
          <a:xfrm>
            <a:off x="923850" y="4783100"/>
            <a:ext cx="11691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Developed by</a:t>
            </a:r>
            <a:endParaRPr sz="1000" b="0" i="0" u="none" strike="noStrike" cap="none" dirty="0">
              <a:solidFill>
                <a:schemeClr val="lt1"/>
              </a:solidFill>
              <a:latin typeface="Arial"/>
              <a:ea typeface="Arial"/>
              <a:cs typeface="Arial"/>
              <a:sym typeface="Arial"/>
            </a:endParaRPr>
          </a:p>
        </p:txBody>
      </p:sp>
      <p:pic>
        <p:nvPicPr>
          <p:cNvPr id="29" name="Google Shape;29;p4"/>
          <p:cNvPicPr preferRelativeResize="0"/>
          <p:nvPr/>
        </p:nvPicPr>
        <p:blipFill rotWithShape="1">
          <a:blip r:embed="rId2"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pic>
        <p:nvPicPr>
          <p:cNvPr id="30" name="Google Shape;30;p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31" name="Google Shape;31;p4"/>
          <p:cNvSpPr txBox="1">
            <a:spLocks noGrp="1"/>
          </p:cNvSpPr>
          <p:nvPr>
            <p:ph type="title"/>
          </p:nvPr>
        </p:nvSpPr>
        <p:spPr>
          <a:xfrm>
            <a:off x="1245675" y="640800"/>
            <a:ext cx="5317200" cy="3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200"/>
              <a:buNone/>
              <a:defRPr sz="1200"/>
            </a:lvl1pPr>
            <a:lvl2pPr lvl="1" algn="l">
              <a:lnSpc>
                <a:spcPct val="100000"/>
              </a:lnSpc>
              <a:spcBef>
                <a:spcPts val="0"/>
              </a:spcBef>
              <a:spcAft>
                <a:spcPts val="0"/>
              </a:spcAft>
              <a:buSzPts val="1200"/>
              <a:buNone/>
              <a:defRPr sz="1200"/>
            </a:lvl2pPr>
            <a:lvl3pPr lvl="2" algn="l">
              <a:lnSpc>
                <a:spcPct val="100000"/>
              </a:lnSpc>
              <a:spcBef>
                <a:spcPts val="0"/>
              </a:spcBef>
              <a:spcAft>
                <a:spcPts val="0"/>
              </a:spcAft>
              <a:buSzPts val="1200"/>
              <a:buNone/>
              <a:defRPr sz="1200"/>
            </a:lvl3pPr>
            <a:lvl4pPr lvl="3" algn="l">
              <a:lnSpc>
                <a:spcPct val="100000"/>
              </a:lnSpc>
              <a:spcBef>
                <a:spcPts val="0"/>
              </a:spcBef>
              <a:spcAft>
                <a:spcPts val="0"/>
              </a:spcAft>
              <a:buSzPts val="1200"/>
              <a:buNone/>
              <a:defRPr sz="1200"/>
            </a:lvl4pPr>
            <a:lvl5pPr lvl="4" algn="l">
              <a:lnSpc>
                <a:spcPct val="100000"/>
              </a:lnSpc>
              <a:spcBef>
                <a:spcPts val="0"/>
              </a:spcBef>
              <a:spcAft>
                <a:spcPts val="0"/>
              </a:spcAft>
              <a:buSzPts val="1200"/>
              <a:buNone/>
              <a:defRPr sz="1200"/>
            </a:lvl5pPr>
            <a:lvl6pPr lvl="5" algn="l">
              <a:lnSpc>
                <a:spcPct val="100000"/>
              </a:lnSpc>
              <a:spcBef>
                <a:spcPts val="0"/>
              </a:spcBef>
              <a:spcAft>
                <a:spcPts val="0"/>
              </a:spcAft>
              <a:buSzPts val="1200"/>
              <a:buNone/>
              <a:defRPr sz="1200"/>
            </a:lvl6pPr>
            <a:lvl7pPr lvl="6" algn="l">
              <a:lnSpc>
                <a:spcPct val="100000"/>
              </a:lnSpc>
              <a:spcBef>
                <a:spcPts val="0"/>
              </a:spcBef>
              <a:spcAft>
                <a:spcPts val="0"/>
              </a:spcAft>
              <a:buSzPts val="1200"/>
              <a:buNone/>
              <a:defRPr sz="1200"/>
            </a:lvl7pPr>
            <a:lvl8pPr lvl="7" algn="l">
              <a:lnSpc>
                <a:spcPct val="100000"/>
              </a:lnSpc>
              <a:spcBef>
                <a:spcPts val="0"/>
              </a:spcBef>
              <a:spcAft>
                <a:spcPts val="0"/>
              </a:spcAft>
              <a:buSzPts val="1200"/>
              <a:buNone/>
              <a:defRPr sz="1200"/>
            </a:lvl8pPr>
            <a:lvl9pPr lvl="8" algn="l">
              <a:lnSpc>
                <a:spcPct val="100000"/>
              </a:lnSpc>
              <a:spcBef>
                <a:spcPts val="0"/>
              </a:spcBef>
              <a:spcAft>
                <a:spcPts val="0"/>
              </a:spcAft>
              <a:buSzPts val="1200"/>
              <a:buNone/>
              <a:defRPr sz="1200"/>
            </a:lvl9pPr>
          </a:lstStyle>
          <a:p>
            <a:endParaRPr/>
          </a:p>
        </p:txBody>
      </p:sp>
      <p:sp>
        <p:nvSpPr>
          <p:cNvPr id="32" name="Google Shape;32;p4"/>
          <p:cNvSpPr/>
          <p:nvPr/>
        </p:nvSpPr>
        <p:spPr>
          <a:xfrm>
            <a:off x="15650" y="1221275"/>
            <a:ext cx="1659600" cy="3405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cxnSp>
        <p:nvCxnSpPr>
          <p:cNvPr id="33" name="Google Shape;33;p4"/>
          <p:cNvCxnSpPr/>
          <p:nvPr/>
        </p:nvCxnSpPr>
        <p:spPr>
          <a:xfrm rot="10800000">
            <a:off x="0" y="1221275"/>
            <a:ext cx="6059400" cy="0"/>
          </a:xfrm>
          <a:prstGeom prst="straightConnector1">
            <a:avLst/>
          </a:prstGeom>
          <a:noFill/>
          <a:ln w="9525" cap="flat" cmpd="sng">
            <a:solidFill>
              <a:srgbClr val="BF9000"/>
            </a:solidFill>
            <a:prstDash val="solid"/>
            <a:round/>
            <a:headEnd type="none" w="sm" len="sm"/>
            <a:tailEnd type="none" w="sm" len="sm"/>
          </a:ln>
        </p:spPr>
      </p:cxnSp>
      <p:pic>
        <p:nvPicPr>
          <p:cNvPr id="34" name="Google Shape;34;p4"/>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850350" y="4823225"/>
            <a:ext cx="808425" cy="134875"/>
          </a:xfrm>
          <a:prstGeom prst="rect">
            <a:avLst/>
          </a:prstGeom>
          <a:noFill/>
          <a:ln>
            <a:noFill/>
          </a:ln>
        </p:spPr>
      </p:pic>
      <p:sp>
        <p:nvSpPr>
          <p:cNvPr id="35" name="Google Shape;35;p4"/>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8" name="Google Shape;3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1" name="Google Shape;4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6" name="Google Shape;46;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7" name="Google Shape;4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0" name="Google Shape;5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51" name="Google Shape;5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4" name="Google Shape;5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8" name="Google Shape;5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9" name="Google Shape;5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0" name="Google Shape;6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72" name="Google Shape;72;p13"/>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
        <p:nvSpPr>
          <p:cNvPr id="73" name="Google Shape;73;p13"/>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74" name="Google Shape;74;p1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2</a:t>
            </a:fld>
            <a:endParaRPr dirty="0"/>
          </a:p>
        </p:txBody>
      </p:sp>
      <p:sp>
        <p:nvSpPr>
          <p:cNvPr id="80" name="Google Shape;80;p1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2</a:t>
            </a:fld>
            <a:endParaRPr dirty="0"/>
          </a:p>
        </p:txBody>
      </p:sp>
      <p:sp>
        <p:nvSpPr>
          <p:cNvPr id="81" name="Google Shape;81;p14"/>
          <p:cNvSpPr txBox="1">
            <a:spLocks noGrp="1"/>
          </p:cNvSpPr>
          <p:nvPr>
            <p:ph type="title" idx="4294967295"/>
          </p:nvPr>
        </p:nvSpPr>
        <p:spPr>
          <a:xfrm>
            <a:off x="357816" y="1264205"/>
            <a:ext cx="8156702" cy="59790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1600" b="1" dirty="0">
                <a:solidFill>
                  <a:srgbClr val="80296F"/>
                </a:solidFill>
                <a:latin typeface="Comfortaa"/>
                <a:ea typeface="Comfortaa"/>
                <a:cs typeface="Comfortaa"/>
                <a:sym typeface="Comfortaa"/>
              </a:rPr>
              <a:t>Prevalence and factors associated with sleep disturbance in</a:t>
            </a:r>
            <a:br>
              <a:rPr lang="en-GB" sz="1600" b="1" dirty="0">
                <a:solidFill>
                  <a:srgbClr val="80296F"/>
                </a:solidFill>
                <a:latin typeface="Comfortaa"/>
                <a:ea typeface="Comfortaa"/>
                <a:cs typeface="Comfortaa"/>
                <a:sym typeface="Comfortaa"/>
              </a:rPr>
            </a:br>
            <a:r>
              <a:rPr lang="en-GB" sz="1600" b="1" dirty="0">
                <a:solidFill>
                  <a:srgbClr val="80296F"/>
                </a:solidFill>
                <a:latin typeface="Comfortaa"/>
                <a:ea typeface="Comfortaa"/>
                <a:cs typeface="Comfortaa"/>
                <a:sym typeface="Comfortaa"/>
              </a:rPr>
              <a:t> adult patients with psoriasis</a:t>
            </a:r>
            <a:endParaRPr lang="en-GB" sz="2700" dirty="0">
              <a:latin typeface="Comfortaa"/>
              <a:ea typeface="Comfortaa"/>
              <a:cs typeface="Comfortaa"/>
              <a:sym typeface="Comfortaa"/>
            </a:endParaRPr>
          </a:p>
        </p:txBody>
      </p:sp>
      <p:cxnSp>
        <p:nvCxnSpPr>
          <p:cNvPr id="82" name="Google Shape;82;p14"/>
          <p:cNvCxnSpPr/>
          <p:nvPr/>
        </p:nvCxnSpPr>
        <p:spPr>
          <a:xfrm>
            <a:off x="435049" y="1863122"/>
            <a:ext cx="5088900" cy="0"/>
          </a:xfrm>
          <a:prstGeom prst="straightConnector1">
            <a:avLst/>
          </a:prstGeom>
          <a:noFill/>
          <a:ln w="9525" cap="flat" cmpd="sng">
            <a:solidFill>
              <a:srgbClr val="80296F"/>
            </a:solidFill>
            <a:prstDash val="solid"/>
            <a:round/>
            <a:headEnd type="none" w="sm" len="sm"/>
            <a:tailEnd type="none" w="sm" len="sm"/>
          </a:ln>
        </p:spPr>
      </p:cxnSp>
      <p:sp>
        <p:nvSpPr>
          <p:cNvPr id="83" name="Google Shape;83;p14"/>
          <p:cNvSpPr txBox="1">
            <a:spLocks noGrp="1"/>
          </p:cNvSpPr>
          <p:nvPr>
            <p:ph type="body" idx="4294967295"/>
          </p:nvPr>
        </p:nvSpPr>
        <p:spPr>
          <a:xfrm>
            <a:off x="357816" y="1924513"/>
            <a:ext cx="5399517" cy="1005729"/>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it-IT" sz="1200" dirty="0">
                <a:solidFill>
                  <a:schemeClr val="dk1"/>
                </a:solidFill>
                <a:latin typeface="Comfortaa"/>
                <a:ea typeface="Comfortaa"/>
                <a:cs typeface="Comfortaa"/>
                <a:sym typeface="Comfortaa"/>
              </a:rPr>
              <a:t>E Sahin, M Hawro, K Weller, R Sabat, S Philipp, G </a:t>
            </a:r>
            <a:r>
              <a:rPr lang="it-IT" sz="1200" dirty="0" err="1">
                <a:solidFill>
                  <a:schemeClr val="dk1"/>
                </a:solidFill>
                <a:latin typeface="Comfortaa"/>
                <a:ea typeface="Comfortaa"/>
                <a:cs typeface="Comfortaa"/>
                <a:sym typeface="Comfortaa"/>
              </a:rPr>
              <a:t>Kokolakis</a:t>
            </a:r>
            <a:r>
              <a:rPr lang="it-IT" sz="1200" dirty="0">
                <a:solidFill>
                  <a:schemeClr val="dk1"/>
                </a:solidFill>
                <a:latin typeface="Comfortaa"/>
                <a:ea typeface="Comfortaa"/>
                <a:cs typeface="Comfortaa"/>
                <a:sym typeface="Comfortaa"/>
              </a:rPr>
              <a:t>,</a:t>
            </a:r>
            <a:br>
              <a:rPr lang="it-IT" sz="1200" dirty="0">
                <a:solidFill>
                  <a:schemeClr val="dk1"/>
                </a:solidFill>
                <a:latin typeface="Comfortaa"/>
                <a:ea typeface="Comfortaa"/>
                <a:cs typeface="Comfortaa"/>
                <a:sym typeface="Comfortaa"/>
              </a:rPr>
            </a:br>
            <a:r>
              <a:rPr lang="it-IT" sz="1200" dirty="0">
                <a:solidFill>
                  <a:schemeClr val="dk1"/>
                </a:solidFill>
                <a:latin typeface="Comfortaa"/>
                <a:ea typeface="Comfortaa"/>
                <a:cs typeface="Comfortaa"/>
                <a:sym typeface="Comfortaa"/>
              </a:rPr>
              <a:t>D Christou, M Metz, M Maurer, T Hawro</a:t>
            </a:r>
          </a:p>
          <a:p>
            <a:pPr marL="0" lvl="0" indent="0" algn="l" rtl="0">
              <a:lnSpc>
                <a:spcPct val="100000"/>
              </a:lnSpc>
              <a:spcBef>
                <a:spcPts val="0"/>
              </a:spcBef>
              <a:spcAft>
                <a:spcPts val="0"/>
              </a:spcAft>
              <a:buSzPts val="1800"/>
              <a:buNone/>
            </a:pPr>
            <a:r>
              <a:rPr lang="fr-FR" sz="1200" dirty="0">
                <a:solidFill>
                  <a:schemeClr val="dk1"/>
                </a:solidFill>
                <a:latin typeface="Comfortaa"/>
                <a:ea typeface="Comfortaa"/>
                <a:cs typeface="Comfortaa"/>
                <a:sym typeface="Comfortaa"/>
              </a:rPr>
              <a:t>J </a:t>
            </a:r>
            <a:r>
              <a:rPr lang="fr-FR" sz="1200" dirty="0" err="1">
                <a:solidFill>
                  <a:schemeClr val="dk1"/>
                </a:solidFill>
                <a:latin typeface="Comfortaa"/>
                <a:ea typeface="Comfortaa"/>
                <a:cs typeface="Comfortaa"/>
                <a:sym typeface="Comfortaa"/>
              </a:rPr>
              <a:t>Eur</a:t>
            </a:r>
            <a:r>
              <a:rPr lang="fr-FR" sz="1200" dirty="0">
                <a:solidFill>
                  <a:schemeClr val="dk1"/>
                </a:solidFill>
                <a:latin typeface="Comfortaa"/>
                <a:ea typeface="Comfortaa"/>
                <a:cs typeface="Comfortaa"/>
                <a:sym typeface="Comfortaa"/>
              </a:rPr>
              <a:t> </a:t>
            </a:r>
            <a:r>
              <a:rPr lang="fr-FR" sz="1200" dirty="0" err="1">
                <a:solidFill>
                  <a:schemeClr val="dk1"/>
                </a:solidFill>
                <a:latin typeface="Comfortaa"/>
                <a:ea typeface="Comfortaa"/>
                <a:cs typeface="Comfortaa"/>
                <a:sym typeface="Comfortaa"/>
              </a:rPr>
              <a:t>Acad</a:t>
            </a:r>
            <a:r>
              <a:rPr lang="fr-FR" sz="1200" dirty="0">
                <a:solidFill>
                  <a:schemeClr val="dk1"/>
                </a:solidFill>
                <a:latin typeface="Comfortaa"/>
                <a:ea typeface="Comfortaa"/>
                <a:cs typeface="Comfortaa"/>
                <a:sym typeface="Comfortaa"/>
              </a:rPr>
              <a:t> </a:t>
            </a:r>
            <a:r>
              <a:rPr lang="fr-FR" sz="1200" dirty="0" err="1">
                <a:solidFill>
                  <a:schemeClr val="dk1"/>
                </a:solidFill>
                <a:latin typeface="Comfortaa"/>
                <a:ea typeface="Comfortaa"/>
                <a:cs typeface="Comfortaa"/>
                <a:sym typeface="Comfortaa"/>
              </a:rPr>
              <a:t>Dermatol</a:t>
            </a:r>
            <a:r>
              <a:rPr lang="fr-FR" sz="1200" dirty="0">
                <a:solidFill>
                  <a:schemeClr val="dk1"/>
                </a:solidFill>
                <a:latin typeface="Comfortaa"/>
                <a:ea typeface="Comfortaa"/>
                <a:cs typeface="Comfortaa"/>
                <a:sym typeface="Comfortaa"/>
              </a:rPr>
              <a:t> </a:t>
            </a:r>
            <a:r>
              <a:rPr lang="fr-FR" sz="1200" dirty="0" err="1">
                <a:solidFill>
                  <a:schemeClr val="dk1"/>
                </a:solidFill>
                <a:latin typeface="Comfortaa"/>
                <a:ea typeface="Comfortaa"/>
                <a:cs typeface="Comfortaa"/>
                <a:sym typeface="Comfortaa"/>
              </a:rPr>
              <a:t>Venereol</a:t>
            </a:r>
            <a:r>
              <a:rPr lang="fr-FR" sz="1200" dirty="0">
                <a:solidFill>
                  <a:schemeClr val="dk1"/>
                </a:solidFill>
                <a:latin typeface="Comfortaa"/>
                <a:ea typeface="Comfortaa"/>
                <a:cs typeface="Comfortaa"/>
                <a:sym typeface="Comfortaa"/>
              </a:rPr>
              <a:t>. 2022 May;36(5):688-697</a:t>
            </a:r>
            <a:endParaRPr lang="it-IT" sz="1200" dirty="0">
              <a:solidFill>
                <a:schemeClr val="dk1"/>
              </a:solidFill>
              <a:latin typeface="Comfortaa"/>
              <a:ea typeface="Comfortaa"/>
              <a:cs typeface="Comfortaa"/>
              <a:sym typeface="Comfortaa"/>
            </a:endParaRPr>
          </a:p>
        </p:txBody>
      </p:sp>
      <p:sp>
        <p:nvSpPr>
          <p:cNvPr id="84" name="Google Shape;84;p14">
            <a:hlinkClick r:id="rId3" action="ppaction://hlinksldjump"/>
          </p:cNvPr>
          <p:cNvSpPr/>
          <p:nvPr/>
        </p:nvSpPr>
        <p:spPr>
          <a:xfrm>
            <a:off x="-2796" y="3045383"/>
            <a:ext cx="2252100" cy="12027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a:hlinkClick r:id="rId4" action="ppaction://hlinksldjump"/>
          </p:cNvPr>
          <p:cNvSpPr/>
          <p:nvPr/>
        </p:nvSpPr>
        <p:spPr>
          <a:xfrm>
            <a:off x="2293684" y="3045395"/>
            <a:ext cx="2252100" cy="14694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14">
            <a:hlinkClick r:id="" action="ppaction://noaction"/>
          </p:cNvPr>
          <p:cNvSpPr/>
          <p:nvPr/>
        </p:nvSpPr>
        <p:spPr>
          <a:xfrm>
            <a:off x="4590222"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7" name="Google Shape;87;p14">
            <a:hlinkClick r:id="" action="ppaction://noaction"/>
          </p:cNvPr>
          <p:cNvSpPr/>
          <p:nvPr/>
        </p:nvSpPr>
        <p:spPr>
          <a:xfrm>
            <a:off x="6902504"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88" name="Google Shape;88;p14">
            <a:hlinkClick r:id="rId3" action="ppaction://hlinksldjump"/>
          </p:cNvPr>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64898" y="3229181"/>
            <a:ext cx="879805" cy="871219"/>
          </a:xfrm>
          <a:prstGeom prst="rect">
            <a:avLst/>
          </a:prstGeom>
          <a:noFill/>
          <a:ln>
            <a:noFill/>
          </a:ln>
        </p:spPr>
      </p:pic>
      <p:pic>
        <p:nvPicPr>
          <p:cNvPr id="89" name="Google Shape;89;p14">
            <a:hlinkClick r:id="rId4" action="ppaction://hlinksldjump"/>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2904675" y="3099957"/>
            <a:ext cx="1013239" cy="1003379"/>
          </a:xfrm>
          <a:prstGeom prst="rect">
            <a:avLst/>
          </a:prstGeom>
          <a:noFill/>
          <a:ln>
            <a:noFill/>
          </a:ln>
        </p:spPr>
      </p:pic>
      <p:pic>
        <p:nvPicPr>
          <p:cNvPr id="90" name="Google Shape;90;p14">
            <a:hlinkClick r:id="" action="ppaction://noaction"/>
          </p:cNvPr>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5418217" y="3227694"/>
            <a:ext cx="808613" cy="800767"/>
          </a:xfrm>
          <a:prstGeom prst="rect">
            <a:avLst/>
          </a:prstGeom>
          <a:noFill/>
          <a:ln>
            <a:noFill/>
          </a:ln>
        </p:spPr>
      </p:pic>
      <p:pic>
        <p:nvPicPr>
          <p:cNvPr id="91" name="Google Shape;91;p14">
            <a:hlinkClick r:id="" action="ppaction://noaction"/>
          </p:cNvPr>
          <p:cNvPicPr preferRelativeResize="0"/>
          <p:nvPr/>
        </p:nvPicPr>
        <p:blipFill rotWithShape="1">
          <a:blip r:embed="rId8" cstate="screen">
            <a:alphaModFix/>
            <a:extLst>
              <a:ext uri="{28A0092B-C50C-407E-A947-70E740481C1C}">
                <a14:useLocalDpi xmlns:a14="http://schemas.microsoft.com/office/drawing/2010/main"/>
              </a:ext>
            </a:extLst>
          </a:blip>
          <a:srcRect t="-4833"/>
          <a:stretch/>
        </p:blipFill>
        <p:spPr>
          <a:xfrm>
            <a:off x="7588596" y="3211128"/>
            <a:ext cx="879805" cy="871222"/>
          </a:xfrm>
          <a:prstGeom prst="rect">
            <a:avLst/>
          </a:prstGeom>
          <a:noFill/>
          <a:ln>
            <a:noFill/>
          </a:ln>
        </p:spPr>
      </p:pic>
      <p:sp>
        <p:nvSpPr>
          <p:cNvPr id="92" name="Google Shape;92;p14">
            <a:hlinkClick r:id="rId3" action="ppaction://hlinksldjump"/>
          </p:cNvPr>
          <p:cNvSpPr/>
          <p:nvPr/>
        </p:nvSpPr>
        <p:spPr>
          <a:xfrm>
            <a:off x="-18600"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286395" y="4385060"/>
            <a:ext cx="1636800" cy="204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it" sz="1200" b="1" i="0" u="none" strike="noStrike" cap="none">
                <a:solidFill>
                  <a:srgbClr val="80296F"/>
                </a:solidFill>
                <a:latin typeface="Comfortaa"/>
                <a:ea typeface="Comfortaa"/>
                <a:cs typeface="Comfortaa"/>
                <a:sym typeface="Comfortaa"/>
              </a:rPr>
              <a:t>Messaggi chiave</a:t>
            </a:r>
            <a:endParaRPr sz="12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Arial"/>
              <a:ea typeface="Arial"/>
              <a:cs typeface="Arial"/>
              <a:sym typeface="Arial"/>
            </a:endParaRPr>
          </a:p>
        </p:txBody>
      </p:sp>
      <p:sp>
        <p:nvSpPr>
          <p:cNvPr id="94" name="Google Shape;94;p14"/>
          <p:cNvSpPr/>
          <p:nvPr/>
        </p:nvSpPr>
        <p:spPr>
          <a:xfrm>
            <a:off x="2285833"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2293684"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Background &amp; methods</a:t>
            </a:r>
            <a:endParaRPr sz="600" b="1" i="0" u="none" strike="noStrike" cap="none" dirty="0">
              <a:solidFill>
                <a:srgbClr val="80296F"/>
              </a:solidFill>
              <a:latin typeface="Comfortaa"/>
              <a:ea typeface="Comfortaa"/>
              <a:cs typeface="Comfortaa"/>
              <a:sym typeface="Comfortaa"/>
            </a:endParaRPr>
          </a:p>
        </p:txBody>
      </p:sp>
      <p:sp>
        <p:nvSpPr>
          <p:cNvPr id="96" name="Google Shape;96;p14"/>
          <p:cNvSpPr/>
          <p:nvPr/>
        </p:nvSpPr>
        <p:spPr>
          <a:xfrm>
            <a:off x="4590215"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14"/>
          <p:cNvSpPr txBox="1"/>
          <p:nvPr/>
        </p:nvSpPr>
        <p:spPr>
          <a:xfrm>
            <a:off x="4598067"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Results</a:t>
            </a:r>
            <a:endParaRPr sz="600" b="1" i="0" u="none" strike="noStrike" cap="none" dirty="0">
              <a:solidFill>
                <a:srgbClr val="80296F"/>
              </a:solidFill>
              <a:latin typeface="Comfortaa"/>
              <a:ea typeface="Comfortaa"/>
              <a:cs typeface="Comfortaa"/>
              <a:sym typeface="Comfortaa"/>
            </a:endParaRPr>
          </a:p>
        </p:txBody>
      </p:sp>
      <p:sp>
        <p:nvSpPr>
          <p:cNvPr id="98" name="Google Shape;98;p14"/>
          <p:cNvSpPr/>
          <p:nvPr/>
        </p:nvSpPr>
        <p:spPr>
          <a:xfrm>
            <a:off x="6894598"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4"/>
          <p:cNvSpPr txBox="1"/>
          <p:nvPr/>
        </p:nvSpPr>
        <p:spPr>
          <a:xfrm>
            <a:off x="6902449"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Conclusions</a:t>
            </a:r>
            <a:endParaRPr sz="600" b="1" i="0" u="none" strike="noStrike" cap="none" dirty="0">
              <a:solidFill>
                <a:srgbClr val="80296F"/>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 dirty="0"/>
              <a:t>Messaggi chiave</a:t>
            </a:r>
            <a:endParaRPr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34465"/>
            <a:ext cx="6355055" cy="22470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it-IT" sz="1200" b="0" i="0" u="none" strike="noStrike" cap="none" dirty="0">
                <a:solidFill>
                  <a:srgbClr val="434343"/>
                </a:solidFill>
                <a:latin typeface="Arial"/>
                <a:ea typeface="Arial"/>
                <a:cs typeface="Arial"/>
                <a:sym typeface="Arial"/>
              </a:rPr>
              <a:t>I disturbi del sonno nei pazienti con psoriasi hanno un’alta prevalenza: dovrebbe infatti essere condotta una valutazione della compromissione del sonno stesso, del prurito, dell’ansia e della depressione.</a:t>
            </a:r>
          </a:p>
          <a:p>
            <a:pPr marL="457200" marR="0" lvl="0" indent="-304800" algn="l" rtl="0">
              <a:lnSpc>
                <a:spcPct val="150000"/>
              </a:lnSpc>
              <a:spcBef>
                <a:spcPts val="0"/>
              </a:spcBef>
              <a:spcAft>
                <a:spcPts val="0"/>
              </a:spcAft>
              <a:buClr>
                <a:srgbClr val="80296F"/>
              </a:buClr>
              <a:buSzPts val="1600"/>
              <a:buFont typeface="Arial"/>
              <a:buChar char="●"/>
            </a:pPr>
            <a:r>
              <a:rPr lang="it-IT" sz="1200" b="0" i="0" u="none" strike="noStrike" cap="none" dirty="0">
                <a:solidFill>
                  <a:srgbClr val="434343"/>
                </a:solidFill>
                <a:latin typeface="Arial"/>
                <a:ea typeface="Arial"/>
                <a:cs typeface="Arial"/>
                <a:sym typeface="Arial"/>
              </a:rPr>
              <a:t>La riduzione del prurito dovrebbe essere considerata un importante obiettivo terapeutico, unitamente alle terapie per ridurre ansia e depressione.</a:t>
            </a:r>
          </a:p>
        </p:txBody>
      </p:sp>
    </p:spTree>
    <p:extLst>
      <p:ext uri="{BB962C8B-B14F-4D97-AF65-F5344CB8AC3E}">
        <p14:creationId xmlns:p14="http://schemas.microsoft.com/office/powerpoint/2010/main" val="32941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Background</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4</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4</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Sleep, which is crucial for restoring of physiological functions and health, is reportedly impaired in psoriasis.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The role of different potential sleep confounding factors, including detailed pruritus characteristics, and the complex interplay between psychological variables (anxiety and depression), pruritus and sleep disturbance in psoriasis remain insufficiently investigated.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Objective</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5</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5</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To investigate sleep characteristics and to identify clinical, demographic and psychological factors associated with sleep disturbance in psoriasis.</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261423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Methods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6</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6</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This cross-sectional study included 334 psoriasis patients (response rate 86%) and 126 control subjects (response rate 82%).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Measures included sleep quality [Pittsburgh Sleep Quality Index (PSQI)], psoriasis severity, pruritus characteristics, including average pruritus intensity [visual analogue scale (VAS)], severity of comorbidities, anxiety and depression (Hospital Anxiety and Depression Scale - HADS) and quality of life (Dermatology Life Quality Index - DLQI, and Short Form 12 - SF12).</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396155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7</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7</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26557" y="1328745"/>
            <a:ext cx="6922322" cy="2816884"/>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100" b="0" i="0" u="none" strike="noStrike" cap="none" dirty="0">
                <a:solidFill>
                  <a:srgbClr val="434343"/>
                </a:solidFill>
                <a:latin typeface="Arial"/>
                <a:ea typeface="Arial"/>
                <a:cs typeface="Arial"/>
                <a:sym typeface="Arial"/>
              </a:rPr>
              <a:t>Fifty-nine per cent of patients and 34% of control subjects (p &lt; 0.001) suffered from sleep disturbance (PSQI &gt; 5). </a:t>
            </a:r>
          </a:p>
          <a:p>
            <a:pPr marL="457200" marR="0" lvl="0" indent="-304800" algn="l" rtl="0">
              <a:lnSpc>
                <a:spcPct val="150000"/>
              </a:lnSpc>
              <a:spcBef>
                <a:spcPts val="0"/>
              </a:spcBef>
              <a:spcAft>
                <a:spcPts val="0"/>
              </a:spcAft>
              <a:buClr>
                <a:srgbClr val="80296F"/>
              </a:buClr>
              <a:buSzPts val="1600"/>
              <a:buFont typeface="Arial"/>
              <a:buChar char="●"/>
            </a:pPr>
            <a:r>
              <a:rPr lang="en-GB" sz="1100" b="0" i="0" u="none" strike="noStrike" cap="none" dirty="0">
                <a:solidFill>
                  <a:srgbClr val="434343"/>
                </a:solidFill>
                <a:latin typeface="Arial"/>
                <a:ea typeface="Arial"/>
                <a:cs typeface="Arial"/>
                <a:sym typeface="Arial"/>
              </a:rPr>
              <a:t>Patients slept 1 h less than control subjects (median 6 vs. 7 h, p &lt;0.001). Patients without pruritus had less impaired sleep (global PSQI) than patients with strong (p &lt;0.001) and very strong pruritus (p &lt;0.001). </a:t>
            </a:r>
          </a:p>
          <a:p>
            <a:pPr marL="457200" marR="0" lvl="0" indent="-304800" algn="l" rtl="0">
              <a:lnSpc>
                <a:spcPct val="150000"/>
              </a:lnSpc>
              <a:spcBef>
                <a:spcPts val="0"/>
              </a:spcBef>
              <a:spcAft>
                <a:spcPts val="0"/>
              </a:spcAft>
              <a:buClr>
                <a:srgbClr val="80296F"/>
              </a:buClr>
              <a:buSzPts val="1600"/>
              <a:buFont typeface="Arial"/>
              <a:buChar char="●"/>
            </a:pPr>
            <a:r>
              <a:rPr lang="en-GB" sz="1100" b="0" i="0" u="none" strike="noStrike" cap="none" dirty="0">
                <a:solidFill>
                  <a:srgbClr val="434343"/>
                </a:solidFill>
                <a:latin typeface="Arial"/>
                <a:ea typeface="Arial"/>
                <a:cs typeface="Arial"/>
                <a:sym typeface="Arial"/>
              </a:rPr>
              <a:t>Anxiety (HADS-A) and depression (HADS-D) levels were the strongest predictors of sleep impairment, followed by pruritus exacerbation at night, age, female sex, pruritus exacerbation in the morning, average pruritus intensity (VAS), diagnosed depression and gastroesophageal reflux disease, altogether explaining 32%-37% of the variance in global sleep quality. </a:t>
            </a:r>
          </a:p>
          <a:p>
            <a:pPr marL="457200" marR="0" lvl="0" indent="-304800" algn="l" rtl="0">
              <a:lnSpc>
                <a:spcPct val="150000"/>
              </a:lnSpc>
              <a:spcBef>
                <a:spcPts val="0"/>
              </a:spcBef>
              <a:spcAft>
                <a:spcPts val="0"/>
              </a:spcAft>
              <a:buClr>
                <a:srgbClr val="80296F"/>
              </a:buClr>
              <a:buSzPts val="1600"/>
              <a:buFont typeface="Arial"/>
              <a:buChar char="●"/>
            </a:pPr>
            <a:r>
              <a:rPr lang="en-GB" sz="1100" b="0" i="0" u="none" strike="noStrike" cap="none" dirty="0">
                <a:solidFill>
                  <a:srgbClr val="434343"/>
                </a:solidFill>
                <a:latin typeface="Arial"/>
                <a:ea typeface="Arial"/>
                <a:cs typeface="Arial"/>
                <a:sym typeface="Arial"/>
              </a:rPr>
              <a:t>Both anxiety (HADS-A) and depression (HADS-D) were significant mediators explaining the association between pruritus intensity (VAS) and sleep impairment in 42% and 37% respectively.</a:t>
            </a:r>
            <a:endParaRPr lang="it-IT" sz="11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243072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Conclusion</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8</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8</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26557" y="1328745"/>
            <a:ext cx="6922322" cy="2816884"/>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Sleep disturbance in patients with psoriasis is highly prevalent.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Patients with psoriasis should be assessed for sleep impairment, pruritus, anxiety and depression.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Reduction in pruritus should be considered as an important therapeutic goal, along with therapies aimed at reducing anxiety and depression.</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34358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156"/>
        <p:cNvGrpSpPr/>
        <p:nvPr/>
      </p:nvGrpSpPr>
      <p:grpSpPr>
        <a:xfrm>
          <a:off x="0" y="0"/>
          <a:ext cx="0" cy="0"/>
          <a:chOff x="0" y="0"/>
          <a:chExt cx="0" cy="0"/>
        </a:xfrm>
      </p:grpSpPr>
      <p:sp>
        <p:nvSpPr>
          <p:cNvPr id="157" name="Google Shape;157;p20"/>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158" name="Google Shape;158;p20"/>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
        <p:nvSpPr>
          <p:cNvPr id="159" name="Google Shape;159;p20"/>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160" name="Google Shape;160;p20"/>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569</Words>
  <Application>Microsoft Macintosh PowerPoint</Application>
  <PresentationFormat>Presentazione su schermo (16:9)</PresentationFormat>
  <Paragraphs>53</Paragraphs>
  <Slides>9</Slides>
  <Notes>9</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Comfortaa</vt:lpstr>
      <vt:lpstr>Arial</vt:lpstr>
      <vt:lpstr>Simple Light</vt:lpstr>
      <vt:lpstr>INFODERMATOLOGY SUMMARIES</vt:lpstr>
      <vt:lpstr>Prevalence and factors associated with sleep disturbance in  adult patients with psoriasis</vt:lpstr>
      <vt:lpstr>Focus sulla psoriasi </vt:lpstr>
      <vt:lpstr>Focus sulla psoriasi </vt:lpstr>
      <vt:lpstr>Focus sulla psoriasi </vt:lpstr>
      <vt:lpstr>Focus sulla psoriasi </vt:lpstr>
      <vt:lpstr>Focus sulla psoriasi </vt:lpstr>
      <vt:lpstr>Focus sulla psoriasi </vt:lpstr>
      <vt:lpstr>INFODERMATOLOGY SUMMARIES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INFODERMATOLOGY SUMMARIES</dc:title>
  <cp:lastModifiedBy>Giorgio Mantovani</cp:lastModifiedBy>
  <cp:revision>15</cp:revision>
  <dcterms:modified xsi:type="dcterms:W3CDTF">2022-05-14T18:38:48Z</dcterms:modified>
</cp:coreProperties>
</file>