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fortaa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791300" y="4648425"/>
            <a:ext cx="8359500" cy="495000"/>
          </a:xfrm>
          <a:prstGeom prst="rect">
            <a:avLst/>
          </a:prstGeom>
          <a:solidFill>
            <a:srgbClr val="802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923850" y="4783100"/>
            <a:ext cx="60120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servizio di aggiornamento scientifico sostenuto da un contributo educazionale non condizionante di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9025" y="4722525"/>
            <a:ext cx="678405" cy="3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l="8888" t="-15469" r="17408" b="12334"/>
          <a:stretch/>
        </p:blipFill>
        <p:spPr>
          <a:xfrm rot="10800000" flipH="1">
            <a:off x="5915300" y="1"/>
            <a:ext cx="3231675" cy="41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1228725" y="257150"/>
            <a:ext cx="50889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Dermatology summaries collection</a:t>
            </a:r>
            <a:endParaRPr sz="2000" b="1" i="0" u="none" strike="noStrike" cap="none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Dalla lettura internazionale | Focus sulla psoriasi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100" y="287000"/>
            <a:ext cx="678300" cy="6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0" y="4648425"/>
            <a:ext cx="791400" cy="14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245675" y="333050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2000"/>
              <a:buFont typeface="Comfortaa"/>
              <a:buNone/>
              <a:defRPr sz="20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91300" y="4648425"/>
            <a:ext cx="8359500" cy="495000"/>
          </a:xfrm>
          <a:prstGeom prst="rect">
            <a:avLst/>
          </a:prstGeom>
          <a:solidFill>
            <a:srgbClr val="802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923850" y="4783100"/>
            <a:ext cx="11691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Developed by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l="8888" t="-15469" r="17408" b="12334"/>
          <a:stretch/>
        </p:blipFill>
        <p:spPr>
          <a:xfrm rot="10800000" flipH="1">
            <a:off x="5915300" y="1"/>
            <a:ext cx="3231675" cy="4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100" y="287000"/>
            <a:ext cx="678300" cy="6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1245675" y="640800"/>
            <a:ext cx="53172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5650" y="1221275"/>
            <a:ext cx="1659600" cy="3405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4"/>
          <p:cNvCxnSpPr/>
          <p:nvPr/>
        </p:nvCxnSpPr>
        <p:spPr>
          <a:xfrm rot="10800000">
            <a:off x="0" y="1221275"/>
            <a:ext cx="6059400" cy="0"/>
          </a:xfrm>
          <a:prstGeom prst="straightConnector1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0350" y="4823225"/>
            <a:ext cx="808425" cy="1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0" y="4648425"/>
            <a:ext cx="791400" cy="14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311700" y="1168552"/>
            <a:ext cx="85206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INFODERMATOLOGY SUMMARIES</a:t>
            </a:r>
            <a:endParaRPr b="1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311700" y="2717803"/>
            <a:ext cx="85206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>
                <a:solidFill>
                  <a:schemeClr val="dk1"/>
                </a:solidFill>
              </a:rPr>
              <a:t>Focus sulla psoriasi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566000" y="4191651"/>
            <a:ext cx="60120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servizio di aggiornamento scientifico sostenuto da un contributo educazionale non condizionante di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2069" y="4442879"/>
            <a:ext cx="1079863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294967295"/>
          </p:nvPr>
        </p:nvSpPr>
        <p:spPr>
          <a:xfrm>
            <a:off x="311699" y="1217983"/>
            <a:ext cx="7802754" cy="67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1600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Epicardial adipose tissue volume is greater in men with severe psoriasis, implying an increased cardiovascular disease risk: A cross-sectional study </a:t>
            </a:r>
            <a:endParaRPr sz="27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2" name="Google Shape;82;p14"/>
          <p:cNvCxnSpPr/>
          <p:nvPr/>
        </p:nvCxnSpPr>
        <p:spPr>
          <a:xfrm>
            <a:off x="399024" y="2104929"/>
            <a:ext cx="5088900" cy="0"/>
          </a:xfrm>
          <a:prstGeom prst="straightConnector1">
            <a:avLst/>
          </a:prstGeom>
          <a:noFill/>
          <a:ln w="9525" cap="flat" cmpd="sng">
            <a:solidFill>
              <a:srgbClr val="80296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4">
            <a:hlinkClick r:id="rId3" action="ppaction://hlinksldjump"/>
          </p:cNvPr>
          <p:cNvSpPr/>
          <p:nvPr/>
        </p:nvSpPr>
        <p:spPr>
          <a:xfrm>
            <a:off x="-2796" y="3045383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>
            <a:hlinkClick r:id="rId4" action="ppaction://hlinksldjump"/>
          </p:cNvPr>
          <p:cNvSpPr/>
          <p:nvPr/>
        </p:nvSpPr>
        <p:spPr>
          <a:xfrm>
            <a:off x="2293684" y="3045395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>
            <a:hlinkClick r:id="rId5" action="ppaction://hlinksldjump"/>
          </p:cNvPr>
          <p:cNvSpPr/>
          <p:nvPr/>
        </p:nvSpPr>
        <p:spPr>
          <a:xfrm>
            <a:off x="4590222" y="3045395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>
            <a:hlinkClick r:id="rId6" action="ppaction://hlinksldjump"/>
          </p:cNvPr>
          <p:cNvSpPr/>
          <p:nvPr/>
        </p:nvSpPr>
        <p:spPr>
          <a:xfrm>
            <a:off x="6902504" y="3045395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72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4">
            <a:hlinkClick r:id="rId3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898" y="3229181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>
            <a:hlinkClick r:id="rId4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4675" y="3099957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>
            <a:hlinkClick r:id="rId5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18217" y="3227694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>
            <a:hlinkClick r:id="rId6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t="-4610" b="4610"/>
          <a:stretch/>
        </p:blipFill>
        <p:spPr>
          <a:xfrm>
            <a:off x="7588596" y="3211128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>
            <a:hlinkClick r:id="rId3" action="ppaction://hlinksldjump"/>
          </p:cNvPr>
          <p:cNvSpPr/>
          <p:nvPr/>
        </p:nvSpPr>
        <p:spPr>
          <a:xfrm>
            <a:off x="-18600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86395" y="438506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2285833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293684" y="427618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4590215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598067" y="427618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6894598" y="4213786"/>
            <a:ext cx="2268000" cy="393600"/>
          </a:xfrm>
          <a:prstGeom prst="rect">
            <a:avLst/>
          </a:prstGeom>
          <a:solidFill>
            <a:srgbClr val="F1E5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6902449" y="427618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24600" y="2121046"/>
            <a:ext cx="5629160" cy="93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Charles N Ellis, Stephen J Neville, Mohamed Sayyouh,</a:t>
            </a:r>
            <a:br>
              <a:rPr lang="it"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"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James T Elder, Rajan P Nair, Johann E Gudjonsson, Tianwen Ma,</a:t>
            </a:r>
            <a:br>
              <a:rPr lang="it"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"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Ella A Kazerooni, Melvyn Rubenfire, Prachi P Agarwal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 Am Acad Dermatol. 2022 Mar;86(3):535-543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1245675" y="409248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"/>
              <a:t>Messaggi chiave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Focus sulla psoriasi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75" y="2171325"/>
            <a:ext cx="1131750" cy="1131725"/>
          </a:xfrm>
          <a:prstGeom prst="rect">
            <a:avLst/>
          </a:prstGeom>
          <a:noFill/>
          <a:ln>
            <a:noFill/>
          </a:ln>
          <a:effectLst>
            <a:reflection stA="35000" endPos="31000" fadeDir="5400012" sy="-100000" algn="bl" rotWithShape="0"/>
          </a:effectLst>
        </p:spPr>
      </p:pic>
      <p:sp>
        <p:nvSpPr>
          <p:cNvPr id="109" name="Google Shape;109;p15"/>
          <p:cNvSpPr txBox="1"/>
          <p:nvPr/>
        </p:nvSpPr>
        <p:spPr>
          <a:xfrm>
            <a:off x="1705200" y="1529525"/>
            <a:ext cx="6136200" cy="29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600"/>
              <a:buFont typeface="Arial"/>
              <a:buChar char="●"/>
            </a:pPr>
            <a:r>
              <a:rPr lang="it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 pazienti di sesso maschile affetti da psoriasi senza malattia coronarica o diabete noti hanno mostrato volumi di tessuto adiposo epicardico maggiori rispetto ai controlli sani.</a:t>
            </a:r>
            <a:endParaRPr/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600"/>
              <a:buFont typeface="Arial"/>
              <a:buChar char="●"/>
            </a:pPr>
            <a:r>
              <a:rPr lang="it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 volumi del tessuto adiposo epicardico possono rappresentare un marcatore precoce per identificare i pazienti con un aumentato rischio cardiovascolare.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1245675" y="434651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"/>
              <a:t>Background &amp; objective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1705212" y="1708415"/>
            <a:ext cx="6136200" cy="50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●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Patients with psoriasis have elevated risk of coronary artery disease. 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949025" y="1393550"/>
            <a:ext cx="51204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Background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25" y="2216912"/>
            <a:ext cx="1276300" cy="1276300"/>
          </a:xfrm>
          <a:prstGeom prst="rect">
            <a:avLst/>
          </a:prstGeom>
          <a:noFill/>
          <a:ln>
            <a:noFill/>
          </a:ln>
          <a:effectLst>
            <a:reflection stA="20000" endPos="30000" fadeDir="5400012" sy="-100000" algn="bl" rotWithShape="0"/>
          </a:effectLst>
        </p:spPr>
      </p:pic>
      <p:sp>
        <p:nvSpPr>
          <p:cNvPr id="120" name="Google Shape;120;p16"/>
          <p:cNvSpPr txBox="1"/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sulla psoriasi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949025" y="2346563"/>
            <a:ext cx="51204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Objective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705212" y="2686040"/>
            <a:ext cx="6136200" cy="70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●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Do patients with severe psoriasis have larger epicardial adipose tissue volumes (EAT-V) that are associated with cardiovascular risk? 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1245675" y="434651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"/>
              <a:t>Methods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705212" y="1553898"/>
            <a:ext cx="6136200" cy="260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For this cross-sectional study, we recruited dermatology patients with severe psoriasis and control patients without psoriasis or rheumatologic disease themselves or in a first-degree relative.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Participants aged 34 to 55 years without known coronary artery disease or diabetes mellitus underwent computed tomography (CT); EAT-V was obtained from noncontrast CT heart images. 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25" y="2216912"/>
            <a:ext cx="1276300" cy="1276300"/>
          </a:xfrm>
          <a:prstGeom prst="rect">
            <a:avLst/>
          </a:prstGeom>
          <a:noFill/>
          <a:ln>
            <a:noFill/>
          </a:ln>
          <a:effectLst>
            <a:reflection stA="20000" endPos="30000" fadeDir="5400012" sy="-100000" algn="bl" rotWithShape="0"/>
          </a:effectLst>
        </p:spPr>
      </p:pic>
      <p:sp>
        <p:nvSpPr>
          <p:cNvPr id="132" name="Google Shape;132;p17"/>
          <p:cNvSpPr txBox="1"/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sulla psoriasi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1245675" y="451584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3300"/>
              <a:buFont typeface="Calibri"/>
              <a:buNone/>
            </a:pPr>
            <a:r>
              <a:rPr lang="it"/>
              <a:t>Results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1678119" y="1465087"/>
            <a:ext cx="6368602" cy="291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Twenty-five patients with psoriasis (14 men, 11 women) and 16 controls (5 men, 11 women) participated.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Groups had no statistical difference in age, body mass index, various cardiovascular risk factors (except high-sensitivity C-reactive protein in men), CT-determined coronary artery calcium scores or plaque, or family history of premature cardiovascular disease.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Mean EAT-V was greater in the psoriasis group compared to controls (P = .04).</a:t>
            </a:r>
            <a:endParaRPr/>
          </a:p>
          <a:p>
            <a:pPr marL="3238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•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There was no statistically significant difference among women; however, male patients with psoriasis had significantly higher EAT-V than controls (P = .03), even when corrected for elevated high-sensitivity C-reactive protein (P = .05). 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025" y="2309813"/>
            <a:ext cx="1090500" cy="1090500"/>
          </a:xfrm>
          <a:prstGeom prst="rect">
            <a:avLst/>
          </a:prstGeom>
          <a:noFill/>
          <a:ln>
            <a:noFill/>
          </a:ln>
          <a:effectLst>
            <a:reflection stA="31000" endPos="22000" fadeDir="5400012" sy="-100000" algn="bl" rotWithShape="0"/>
          </a:effectLst>
        </p:spPr>
      </p:pic>
      <p:sp>
        <p:nvSpPr>
          <p:cNvPr id="142" name="Google Shape;142;p18"/>
          <p:cNvSpPr txBox="1"/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sulla psoriasi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1210950" y="452713"/>
            <a:ext cx="67221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"/>
              <a:t>Limitations &amp; conclusions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2"/>
          </p:nvPr>
        </p:nvSpPr>
        <p:spPr>
          <a:xfrm>
            <a:off x="114025" y="4722525"/>
            <a:ext cx="5700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025" y="2151438"/>
            <a:ext cx="1171500" cy="1171500"/>
          </a:xfrm>
          <a:prstGeom prst="rect">
            <a:avLst/>
          </a:prstGeom>
          <a:noFill/>
          <a:ln>
            <a:noFill/>
          </a:ln>
          <a:effectLst>
            <a:reflection stA="25000" endPos="30000" fadeDir="5400012" sy="-100000" algn="bl" rotWithShape="0"/>
          </a:effectLst>
        </p:spPr>
      </p:pic>
      <p:sp>
        <p:nvSpPr>
          <p:cNvPr id="151" name="Google Shape;151;p19"/>
          <p:cNvSpPr txBox="1"/>
          <p:nvPr/>
        </p:nvSpPr>
        <p:spPr>
          <a:xfrm>
            <a:off x="1705212" y="1680350"/>
            <a:ext cx="6136200" cy="47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●"/>
            </a:pPr>
            <a:r>
              <a:rPr lang="it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single-center convenience sample may not be representative. 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936016" y="105913"/>
            <a:ext cx="1810792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sulla psoriasi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949025" y="1393550"/>
            <a:ext cx="5120400" cy="360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Limitations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949025" y="2203459"/>
            <a:ext cx="5120400" cy="36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Conclusion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1705212" y="2489187"/>
            <a:ext cx="6136200" cy="97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296F"/>
              </a:buClr>
              <a:buSzPts val="1200"/>
              <a:buFont typeface="Arial"/>
              <a:buChar char="●"/>
            </a:pPr>
            <a:r>
              <a:rPr lang="it" sz="1200" b="0" i="0" u="none" strike="noStrike" cap="none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Males with psoriasis without known coronary disease or diabetes had greater EAT-V than controls. EAT-V may be an early identifier of those at increased risk for cardiovascular events. </a:t>
            </a:r>
            <a:endParaRPr sz="1200" b="0" i="0" u="none" strike="noStrike" cap="none">
              <a:solidFill>
                <a:srgbClr val="43434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1566000" y="4191651"/>
            <a:ext cx="6012000" cy="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servizio di aggiornamento scientifico sostenuto da un contributo educazionale non condizionante di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2069" y="4442879"/>
            <a:ext cx="1079863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>
            <a:spLocks noGrp="1"/>
          </p:cNvSpPr>
          <p:nvPr>
            <p:ph type="ctrTitle"/>
          </p:nvPr>
        </p:nvSpPr>
        <p:spPr>
          <a:xfrm>
            <a:off x="311700" y="1168552"/>
            <a:ext cx="8520600" cy="1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b="1">
                <a:solidFill>
                  <a:srgbClr val="80296F"/>
                </a:solidFill>
                <a:latin typeface="Comfortaa"/>
                <a:ea typeface="Comfortaa"/>
                <a:cs typeface="Comfortaa"/>
                <a:sym typeface="Comfortaa"/>
              </a:rPr>
              <a:t>INFODERMATOLOGY SUMMARIES</a:t>
            </a:r>
            <a:endParaRPr b="1">
              <a:solidFill>
                <a:srgbClr val="80296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1"/>
          </p:nvPr>
        </p:nvSpPr>
        <p:spPr>
          <a:xfrm>
            <a:off x="311700" y="2717803"/>
            <a:ext cx="85206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>
                <a:solidFill>
                  <a:schemeClr val="dk1"/>
                </a:solidFill>
              </a:rPr>
              <a:t>Focus sulla psoriasi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Macintosh PowerPoint</Application>
  <PresentationFormat>Presentazione su schermo (16:9)</PresentationFormat>
  <Paragraphs>51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Comfortaa</vt:lpstr>
      <vt:lpstr>Calibri</vt:lpstr>
      <vt:lpstr>Arial</vt:lpstr>
      <vt:lpstr>Simple Light</vt:lpstr>
      <vt:lpstr>INFODERMATOLOGY SUMMARIES</vt:lpstr>
      <vt:lpstr>Epicardial adipose tissue volume is greater in men with severe psoriasis, implying an increased cardiovascular disease risk: A cross-sectional study </vt:lpstr>
      <vt:lpstr>Focus sulla psoriasi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INFODERMATOLOGY SUMMARIES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INFODERMATOLOGY SUMMARIES</dc:title>
  <cp:lastModifiedBy>Giorgio Mantovani</cp:lastModifiedBy>
  <cp:revision>1</cp:revision>
  <dcterms:modified xsi:type="dcterms:W3CDTF">2022-03-16T16:26:44Z</dcterms:modified>
</cp:coreProperties>
</file>