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fortaa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91300" y="4648425"/>
            <a:ext cx="8359500" cy="495000"/>
          </a:xfrm>
          <a:prstGeom prst="rect">
            <a:avLst/>
          </a:prstGeom>
          <a:solidFill>
            <a:srgbClr val="802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923850" y="4783100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servizio di aggiornamento scientifico sostenuto da un contributo educazionale non condizionante di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9025" y="4722525"/>
            <a:ext cx="678405" cy="3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l="8888" t="-15469" r="17408" b="12334"/>
          <a:stretch/>
        </p:blipFill>
        <p:spPr>
          <a:xfrm rot="10800000" flipH="1">
            <a:off x="5915300" y="1"/>
            <a:ext cx="3231675" cy="41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1228725" y="257150"/>
            <a:ext cx="5088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Dermatology summaries collection</a:t>
            </a:r>
            <a:endParaRPr sz="20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Dalla lettura internazionale | Focus sulla psoriasi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100" y="287000"/>
            <a:ext cx="678300" cy="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0" y="4648425"/>
            <a:ext cx="791400" cy="14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245675" y="333050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2000"/>
              <a:buFont typeface="Comfortaa"/>
              <a:buNone/>
              <a:defRPr sz="20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91300" y="4648425"/>
            <a:ext cx="8359500" cy="495000"/>
          </a:xfrm>
          <a:prstGeom prst="rect">
            <a:avLst/>
          </a:prstGeom>
          <a:solidFill>
            <a:srgbClr val="802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923850" y="4783100"/>
            <a:ext cx="11691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Developed by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l="8888" t="-15469" r="17408" b="12334"/>
          <a:stretch/>
        </p:blipFill>
        <p:spPr>
          <a:xfrm rot="10800000" flipH="1">
            <a:off x="5915300" y="1"/>
            <a:ext cx="3231675" cy="4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100" y="287000"/>
            <a:ext cx="678300" cy="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245675" y="640800"/>
            <a:ext cx="5317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5650" y="1221275"/>
            <a:ext cx="1659600" cy="3405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4"/>
          <p:cNvCxnSpPr/>
          <p:nvPr/>
        </p:nvCxnSpPr>
        <p:spPr>
          <a:xfrm rot="10800000">
            <a:off x="0" y="1221275"/>
            <a:ext cx="6059400" cy="0"/>
          </a:xfrm>
          <a:prstGeom prst="straightConnector1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0350" y="4823225"/>
            <a:ext cx="808425" cy="1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0" y="4648425"/>
            <a:ext cx="791400" cy="14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11700" y="1168552"/>
            <a:ext cx="85206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INFODERMATOLOGY SUMMARIES</a:t>
            </a:r>
            <a:endParaRPr b="1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311700" y="2717803"/>
            <a:ext cx="8520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>
                <a:solidFill>
                  <a:schemeClr val="dk1"/>
                </a:solidFill>
              </a:rPr>
              <a:t>Focus sulla psoriasi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566000" y="4191651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servizio di aggiornamento scientifico sostenuto da un contributo educazionale non condizionante di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069" y="4442879"/>
            <a:ext cx="1079863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294967295"/>
          </p:nvPr>
        </p:nvSpPr>
        <p:spPr>
          <a:xfrm>
            <a:off x="311699" y="1217983"/>
            <a:ext cx="7802754" cy="67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6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Adjunctive use of calcipotriene 0.005%/betamethasone dipropionate 0.064% foam in patients with psoriasis treated with ixekizumab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>
            <a:off x="399025" y="1888182"/>
            <a:ext cx="5088900" cy="0"/>
          </a:xfrm>
          <a:prstGeom prst="straightConnector1">
            <a:avLst/>
          </a:prstGeom>
          <a:noFill/>
          <a:ln w="9525" cap="flat" cmpd="sng">
            <a:solidFill>
              <a:srgbClr val="80296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4">
            <a:hlinkClick r:id="rId3" action="ppaction://hlinksldjump"/>
          </p:cNvPr>
          <p:cNvSpPr/>
          <p:nvPr/>
        </p:nvSpPr>
        <p:spPr>
          <a:xfrm>
            <a:off x="-2796" y="3045383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>
            <a:hlinkClick r:id="rId4" action="ppaction://hlinksldjump"/>
          </p:cNvPr>
          <p:cNvSpPr/>
          <p:nvPr/>
        </p:nvSpPr>
        <p:spPr>
          <a:xfrm>
            <a:off x="2293684" y="3045395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>
            <a:hlinkClick r:id="rId5" action="ppaction://hlinksldjump"/>
          </p:cNvPr>
          <p:cNvSpPr/>
          <p:nvPr/>
        </p:nvSpPr>
        <p:spPr>
          <a:xfrm>
            <a:off x="4590222" y="3045395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>
            <a:hlinkClick r:id="rId6" action="ppaction://hlinksldjump"/>
          </p:cNvPr>
          <p:cNvSpPr/>
          <p:nvPr/>
        </p:nvSpPr>
        <p:spPr>
          <a:xfrm>
            <a:off x="6902504" y="3045395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4">
            <a:hlinkClick r:id="rId3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898" y="3229181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>
            <a:hlinkClick r:id="rId4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4675" y="3099957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>
            <a:hlinkClick r:id="rId5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18217" y="3227694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hlinkClick r:id="rId6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t="-4610" b="4610"/>
          <a:stretch/>
        </p:blipFill>
        <p:spPr>
          <a:xfrm>
            <a:off x="7588596" y="3211128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>
            <a:hlinkClick r:id="rId3" action="ppaction://hlinksldjump"/>
          </p:cNvPr>
          <p:cNvSpPr/>
          <p:nvPr/>
        </p:nvSpPr>
        <p:spPr>
          <a:xfrm>
            <a:off x="-18600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86395" y="438506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2285833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293684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4590215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598067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6894598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902449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11699" y="1968784"/>
            <a:ext cx="5915131" cy="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Jerry Bagel, Elise Nelson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 Drugs Dermatol. 2022 Mar 1;21(3):235-240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1245675" y="409248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"/>
              <a:t>Messaggi chiave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Focus sulla psoriasi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75" y="2171325"/>
            <a:ext cx="1131750" cy="1131725"/>
          </a:xfrm>
          <a:prstGeom prst="rect">
            <a:avLst/>
          </a:prstGeom>
          <a:noFill/>
          <a:ln>
            <a:noFill/>
          </a:ln>
          <a:effectLst>
            <a:reflection stA="35000" endPos="31000" fadeDir="5400012" sy="-100000" algn="bl" rotWithShape="0"/>
          </a:effectLst>
        </p:spPr>
      </p:pic>
      <p:sp>
        <p:nvSpPr>
          <p:cNvPr id="109" name="Google Shape;109;p15"/>
          <p:cNvSpPr txBox="1"/>
          <p:nvPr/>
        </p:nvSpPr>
        <p:spPr>
          <a:xfrm>
            <a:off x="1705212" y="1390167"/>
            <a:ext cx="6136200" cy="304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600"/>
              <a:buFont typeface="Arial"/>
              <a:buChar char="●"/>
            </a:pPr>
            <a:r>
              <a:rPr lang="it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Nella pratica clinica </a:t>
            </a:r>
            <a:r>
              <a:rPr lang="it" sz="1600" b="0" i="1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real-world</a:t>
            </a:r>
            <a:r>
              <a:rPr lang="it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nei pazienti con psoriasi</a:t>
            </a:r>
            <a:br>
              <a:rPr lang="it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 placche moderata-severa con lesioni residue dopo ≥24 settimane di trattamento con ixekizumab in monoterapia,</a:t>
            </a:r>
            <a:br>
              <a:rPr lang="it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il trattamento adiuvante con calcipotriolo 0,005%/betametasone 0,064% in schiuma si è associato</a:t>
            </a:r>
            <a:br>
              <a:rPr lang="it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" sz="16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miglioramenti significativi e persistenti.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1245675" y="434651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"/>
              <a:t>Objective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1705212" y="1578763"/>
            <a:ext cx="6136200" cy="12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To examine the effectiveness and safety of adjunctive treatment with calcipotriene 0.005%/betamethasone dipropionate 0.064% (Cal/BD) foam in adult patients with chronic plaque psoriasis who have localized residual plaques after ≥24 weeks of treatment with ixekizumab biologic therapy.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25" y="2216912"/>
            <a:ext cx="1276300" cy="1276300"/>
          </a:xfrm>
          <a:prstGeom prst="rect">
            <a:avLst/>
          </a:prstGeom>
          <a:noFill/>
          <a:ln>
            <a:noFill/>
          </a:ln>
          <a:effectLst>
            <a:reflection stA="20000" endPos="30000" fadeDir="5400012" sy="-100000" algn="bl" rotWithShape="0"/>
          </a:effectLst>
        </p:spPr>
      </p:pic>
      <p:sp>
        <p:nvSpPr>
          <p:cNvPr id="119" name="Google Shape;119;p16"/>
          <p:cNvSpPr txBox="1"/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sulla psoriasi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1245675" y="434651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"/>
              <a:t>Methods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1698439" y="1356171"/>
            <a:ext cx="6609055" cy="299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This study was a prospective, open-label, single-arm study of adult patients with moderate-to-severe chronic plaque psoriasis who had suboptimal response after ≥24 weeks of treatment with ixekizumab (residual 3-8% body surface area [BSA] involvement).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All patients continued treatment with ixekizumab and received once-daily Cal/BD foam for 4 weeks, followed by every other day for weeks 8 to 12. 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 primary endpoint was treat-to-target BSA ≤1% at week 4. 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Additional endpoints included the the Physician’s Global Assessment (PGA) score, PGA×BSA, and the patient-reported Dermatology Life Quality Index (DLQI). 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Safety evaluations included assessments of adverse events (AEs) and local skin reactions.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25" y="2216912"/>
            <a:ext cx="1276300" cy="1276300"/>
          </a:xfrm>
          <a:prstGeom prst="rect">
            <a:avLst/>
          </a:prstGeom>
          <a:noFill/>
          <a:ln>
            <a:noFill/>
          </a:ln>
          <a:effectLst>
            <a:reflection stA="20000" endPos="30000" fadeDir="5400012" sy="-100000" algn="bl" rotWithShape="0"/>
          </a:effectLst>
        </p:spPr>
      </p:pic>
      <p:sp>
        <p:nvSpPr>
          <p:cNvPr id="129" name="Google Shape;129;p17"/>
          <p:cNvSpPr txBox="1"/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sulla psoriasi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245675" y="451584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3300"/>
              <a:buFont typeface="Calibri"/>
              <a:buNone/>
            </a:pPr>
            <a:r>
              <a:rPr lang="it"/>
              <a:t>Results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1705212" y="1397354"/>
            <a:ext cx="5698041" cy="291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Among 25 enrolled patients, 36% were female, and the mean age was 50 years.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After 4 weeks of daily Cal/BD foam, 56% of patients achieved the treat-to-target goal of ≤1% BSA. 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Mean % BSA involvement, mean PGA score, and composite PGA×BSA score decreased 4 weeks after the addition of Cal/BD foam. 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Improvements in disease severity outcomes were maintained after reducing Cal/BD dosing frequency. 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Cal/BD was generally safe and well-tolerated, with no serious AEs reported.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025" y="2309813"/>
            <a:ext cx="1090500" cy="1090500"/>
          </a:xfrm>
          <a:prstGeom prst="rect">
            <a:avLst/>
          </a:prstGeom>
          <a:noFill/>
          <a:ln>
            <a:noFill/>
          </a:ln>
          <a:effectLst>
            <a:reflection stA="31000" endPos="22000" fadeDir="5400012" sy="-100000" algn="bl" rotWithShape="0"/>
          </a:effectLst>
        </p:spPr>
      </p:pic>
      <p:sp>
        <p:nvSpPr>
          <p:cNvPr id="139" name="Google Shape;139;p18"/>
          <p:cNvSpPr txBox="1"/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sulla psoriasi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1210950" y="452713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"/>
              <a:t>Conclusions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025" y="2151438"/>
            <a:ext cx="1171500" cy="1171500"/>
          </a:xfrm>
          <a:prstGeom prst="rect">
            <a:avLst/>
          </a:prstGeom>
          <a:noFill/>
          <a:ln>
            <a:noFill/>
          </a:ln>
          <a:effectLst>
            <a:reflection stA="25000" endPos="30000" fadeDir="5400012" sy="-100000" algn="bl" rotWithShape="0"/>
          </a:effectLst>
        </p:spPr>
      </p:pic>
      <p:sp>
        <p:nvSpPr>
          <p:cNvPr id="148" name="Google Shape;148;p19"/>
          <p:cNvSpPr txBox="1"/>
          <p:nvPr/>
        </p:nvSpPr>
        <p:spPr>
          <a:xfrm>
            <a:off x="1684892" y="1433741"/>
            <a:ext cx="4546575" cy="157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 real-world clinical practice, for patients with moderate-to-severe plaque psoriasis who had residual plaques following ≥24 weeks of ixekizumab monotherapy, adjunctive treatment with Cal/BD foam was associated with notable and sustained improvements in disease control.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sulla psoriasi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1566000" y="4191651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servizio di aggiornamento scientifico sostenuto da un contributo educazionale non condizionante di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069" y="4442879"/>
            <a:ext cx="1079863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ctrTitle"/>
          </p:nvPr>
        </p:nvSpPr>
        <p:spPr>
          <a:xfrm>
            <a:off x="311700" y="1168552"/>
            <a:ext cx="85206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INFODERMATOLOGY SUMMARIES</a:t>
            </a:r>
            <a:endParaRPr b="1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311700" y="2717803"/>
            <a:ext cx="8520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>
                <a:solidFill>
                  <a:schemeClr val="dk1"/>
                </a:solidFill>
              </a:rPr>
              <a:t>Focus sulla psoriasi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Macintosh PowerPoint</Application>
  <PresentationFormat>Presentazione su schermo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Comfortaa</vt:lpstr>
      <vt:lpstr>Calibri</vt:lpstr>
      <vt:lpstr>Arial</vt:lpstr>
      <vt:lpstr>Simple Light</vt:lpstr>
      <vt:lpstr>INFODERMATOLOGY SUMMARIES</vt:lpstr>
      <vt:lpstr>Adjunctive use of calcipotriene 0.005%/betamethasone dipropionate 0.064% foam in patients with psoriasis treated with ixekizumab</vt:lpstr>
      <vt:lpstr>Focus sulla psoriasi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INFODERMATOLOGY SUMMARIES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INFODERMATOLOGY SUMMARIES</dc:title>
  <cp:lastModifiedBy>Giorgio Mantovani</cp:lastModifiedBy>
  <cp:revision>2</cp:revision>
  <dcterms:modified xsi:type="dcterms:W3CDTF">2022-03-16T16:26:28Z</dcterms:modified>
</cp:coreProperties>
</file>