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fortaa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2010c7f1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2010c7f1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3a83948c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3a83948c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3a83948c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3a83948c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3a83948c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3a83948c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249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3a83948c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3a83948c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3a83948c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3a83948c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585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  <p:sp>
        <p:nvSpPr>
          <p:cNvPr id="28" name="Google Shape;28;p6"/>
          <p:cNvSpPr/>
          <p:nvPr/>
        </p:nvSpPr>
        <p:spPr>
          <a:xfrm>
            <a:off x="791300" y="4648425"/>
            <a:ext cx="8359500" cy="495000"/>
          </a:xfrm>
          <a:prstGeom prst="rect">
            <a:avLst/>
          </a:prstGeom>
          <a:solidFill>
            <a:srgbClr val="802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6"/>
          <p:cNvSpPr txBox="1"/>
          <p:nvPr/>
        </p:nvSpPr>
        <p:spPr>
          <a:xfrm>
            <a:off x="923850" y="4783100"/>
            <a:ext cx="6012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dirty="0">
                <a:solidFill>
                  <a:schemeClr val="lt1"/>
                </a:solidFill>
              </a:rPr>
              <a:t>Un servizio di aggiornamento scientifico sostenuto da un contributo educazionale non condizionante di</a:t>
            </a:r>
            <a:endParaRPr sz="1000" dirty="0">
              <a:solidFill>
                <a:schemeClr val="lt1"/>
              </a:solidFill>
            </a:endParaRPr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9025" y="4722525"/>
            <a:ext cx="678405" cy="3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l="8888" t="-15470" r="17408" b="12334"/>
          <a:stretch/>
        </p:blipFill>
        <p:spPr>
          <a:xfrm rot="10800000" flipH="1">
            <a:off x="5915300" y="1"/>
            <a:ext cx="3231675" cy="41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/>
        </p:nvSpPr>
        <p:spPr>
          <a:xfrm>
            <a:off x="1228725" y="257150"/>
            <a:ext cx="5088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Dermatology summaries collection</a:t>
            </a:r>
            <a:endParaRPr sz="2000" b="1" dirty="0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Dalla lettura internazionale | Focus sulla psoriasi</a:t>
            </a:r>
            <a:endParaRPr sz="1400" dirty="0"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100" y="287000"/>
            <a:ext cx="678300" cy="6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0" y="4648425"/>
            <a:ext cx="791400" cy="14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1245675" y="333050"/>
            <a:ext cx="67221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2000"/>
              <a:buFont typeface="Comfortaa"/>
              <a:buNone/>
              <a:defRPr sz="20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buNone/>
              <a:defRPr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  <p:sp>
        <p:nvSpPr>
          <p:cNvPr id="52" name="Google Shape;52;p10"/>
          <p:cNvSpPr/>
          <p:nvPr/>
        </p:nvSpPr>
        <p:spPr>
          <a:xfrm>
            <a:off x="791300" y="4648425"/>
            <a:ext cx="8359500" cy="495000"/>
          </a:xfrm>
          <a:prstGeom prst="rect">
            <a:avLst/>
          </a:prstGeom>
          <a:solidFill>
            <a:srgbClr val="802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10"/>
          <p:cNvSpPr txBox="1"/>
          <p:nvPr/>
        </p:nvSpPr>
        <p:spPr>
          <a:xfrm>
            <a:off x="923850" y="4783100"/>
            <a:ext cx="11691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lt1"/>
                </a:solidFill>
              </a:rPr>
              <a:t>Developed by</a:t>
            </a:r>
            <a:endParaRPr sz="1000" dirty="0">
              <a:solidFill>
                <a:schemeClr val="lt1"/>
              </a:solidFill>
            </a:endParaRPr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 l="8888" t="-15470" r="17408" b="12334"/>
          <a:stretch/>
        </p:blipFill>
        <p:spPr>
          <a:xfrm rot="10800000" flipH="1">
            <a:off x="5915300" y="1"/>
            <a:ext cx="3231675" cy="4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100" y="287000"/>
            <a:ext cx="678300" cy="6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245675" y="640800"/>
            <a:ext cx="53172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15650" y="1221275"/>
            <a:ext cx="1659600" cy="3405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8" name="Google Shape;58;p10"/>
          <p:cNvCxnSpPr/>
          <p:nvPr/>
        </p:nvCxnSpPr>
        <p:spPr>
          <a:xfrm rot="10800000">
            <a:off x="0" y="1221275"/>
            <a:ext cx="6059400" cy="0"/>
          </a:xfrm>
          <a:prstGeom prst="straightConnector1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9" name="Google Shape;5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350" y="4823225"/>
            <a:ext cx="808425" cy="1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>
            <a:off x="0" y="4648425"/>
            <a:ext cx="791400" cy="14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311700" y="1168552"/>
            <a:ext cx="8520600" cy="147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INFODERMATOLOGY SUMMARIES</a:t>
            </a:r>
            <a:endParaRPr b="1" dirty="0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311700" y="2717803"/>
            <a:ext cx="8520600" cy="70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</a:rPr>
              <a:t>Focus sulla psoriasi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29;p6">
            <a:extLst>
              <a:ext uri="{FF2B5EF4-FFF2-40B4-BE49-F238E27FC236}">
                <a16:creationId xmlns:a16="http://schemas.microsoft.com/office/drawing/2014/main" id="{F683DBA0-5934-1442-89BE-629C93C85744}"/>
              </a:ext>
            </a:extLst>
          </p:cNvPr>
          <p:cNvSpPr txBox="1"/>
          <p:nvPr/>
        </p:nvSpPr>
        <p:spPr>
          <a:xfrm>
            <a:off x="1566000" y="4191651"/>
            <a:ext cx="6012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dirty="0">
                <a:solidFill>
                  <a:schemeClr val="tx1"/>
                </a:solidFill>
              </a:rPr>
              <a:t>Un servizio di aggiornamento scientifico sostenuto da un contributo educazionale non condizionante di</a:t>
            </a:r>
            <a:endParaRPr sz="1000" dirty="0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24E016-7B39-3842-85AC-6406DAE0A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069" y="4442879"/>
            <a:ext cx="1079863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311699" y="1123951"/>
            <a:ext cx="8156702" cy="670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Psoriasis-related treatment exposure and hospitalization or in-hospital mortality due to COVID-19 during the first and second wave of the pandemic: cohort study of 1 326 312 patients in France</a:t>
            </a:r>
            <a:endParaRPr lang="it-IT" sz="2700" dirty="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0" name="Google Shape;80;p14"/>
          <p:cNvCxnSpPr/>
          <p:nvPr/>
        </p:nvCxnSpPr>
        <p:spPr>
          <a:xfrm>
            <a:off x="399025" y="1975125"/>
            <a:ext cx="5088900" cy="0"/>
          </a:xfrm>
          <a:prstGeom prst="straightConnector1">
            <a:avLst/>
          </a:prstGeom>
          <a:noFill/>
          <a:ln w="9525" cap="flat" cmpd="sng">
            <a:solidFill>
              <a:srgbClr val="80296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4"/>
          <p:cNvSpPr txBox="1">
            <a:spLocks noGrp="1"/>
          </p:cNvSpPr>
          <p:nvPr>
            <p:ph type="body" idx="4294967295"/>
          </p:nvPr>
        </p:nvSpPr>
        <p:spPr>
          <a:xfrm>
            <a:off x="357816" y="2084661"/>
            <a:ext cx="7624133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 Penso, R Dray-Spira, A Weill, M Zureik, E Sbidian</a:t>
            </a:r>
            <a:br>
              <a:rPr lang="it-IT" sz="12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lang="it-IT" sz="12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Br J Dermatol. 2022 Jan;186(1):59-68</a:t>
            </a:r>
            <a:endParaRPr lang="it-IT" sz="1600" dirty="0">
              <a:latin typeface="+mn-lt"/>
            </a:endParaRPr>
          </a:p>
        </p:txBody>
      </p:sp>
      <p:sp>
        <p:nvSpPr>
          <p:cNvPr id="82" name="Google Shape;82;p14">
            <a:hlinkClick r:id="rId3" action="ppaction://hlinksldjump"/>
          </p:cNvPr>
          <p:cNvSpPr/>
          <p:nvPr/>
        </p:nvSpPr>
        <p:spPr>
          <a:xfrm>
            <a:off x="-2796" y="3045383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4">
            <a:hlinkClick r:id="rId4" action="ppaction://hlinksldjump"/>
          </p:cNvPr>
          <p:cNvSpPr/>
          <p:nvPr/>
        </p:nvSpPr>
        <p:spPr>
          <a:xfrm>
            <a:off x="2293684" y="3045395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4">
            <a:hlinkClick r:id="rId5" action="ppaction://hlinksldjump"/>
          </p:cNvPr>
          <p:cNvSpPr/>
          <p:nvPr/>
        </p:nvSpPr>
        <p:spPr>
          <a:xfrm>
            <a:off x="4590222" y="3045395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4">
            <a:hlinkClick r:id="rId6" action="ppaction://hlinksldjump"/>
          </p:cNvPr>
          <p:cNvSpPr/>
          <p:nvPr/>
        </p:nvSpPr>
        <p:spPr>
          <a:xfrm>
            <a:off x="6902504" y="3045395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6" name="Google Shape;86;p14">
            <a:hlinkClick r:id="rId3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898" y="3229181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>
            <a:hlinkClick r:id="rId4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4675" y="3099957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>
            <a:hlinkClick r:id="rId5" action="ppaction://hlinksldjump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18217" y="3227694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>
            <a:hlinkClick r:id="rId6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t="-4610" b="4610"/>
          <a:stretch/>
        </p:blipFill>
        <p:spPr>
          <a:xfrm>
            <a:off x="7588596" y="3211128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>
            <a:hlinkClick r:id="rId3" action="ppaction://hlinksldjump"/>
          </p:cNvPr>
          <p:cNvSpPr/>
          <p:nvPr/>
        </p:nvSpPr>
        <p:spPr>
          <a:xfrm>
            <a:off x="-18600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4"/>
          <p:cNvSpPr txBox="1"/>
          <p:nvPr/>
        </p:nvSpPr>
        <p:spPr>
          <a:xfrm>
            <a:off x="286395" y="438506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dirty="0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dirty="0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92" name="Google Shape;92;p14"/>
          <p:cNvSpPr/>
          <p:nvPr/>
        </p:nvSpPr>
        <p:spPr>
          <a:xfrm>
            <a:off x="2285833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4"/>
          <p:cNvSpPr txBox="1"/>
          <p:nvPr/>
        </p:nvSpPr>
        <p:spPr>
          <a:xfrm>
            <a:off x="2293684" y="427618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dirty="0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90215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4598067" y="427618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dirty="0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6894598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6902449" y="427618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dirty="0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245675" y="409248"/>
            <a:ext cx="67221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Messaggi chiave</a:t>
            </a:r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 dirty="0"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6936016" y="105913"/>
            <a:ext cx="1810792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/>
              <a:t>Focus sulla psoriasi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75" y="2171325"/>
            <a:ext cx="1131750" cy="1131725"/>
          </a:xfrm>
          <a:prstGeom prst="rect">
            <a:avLst/>
          </a:prstGeom>
          <a:noFill/>
          <a:ln>
            <a:noFill/>
          </a:ln>
          <a:effectLst>
            <a:reflection stA="35000" endPos="31000" fadeDir="5400012" sy="-100000" algn="bl" rotWithShape="0"/>
          </a:effectLst>
        </p:spPr>
      </p:pic>
      <p:sp>
        <p:nvSpPr>
          <p:cNvPr id="107" name="Google Shape;107;p15"/>
          <p:cNvSpPr txBox="1"/>
          <p:nvPr/>
        </p:nvSpPr>
        <p:spPr>
          <a:xfrm>
            <a:off x="1705212" y="1613687"/>
            <a:ext cx="6136200" cy="22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it-IT" sz="1600" dirty="0">
                <a:solidFill>
                  <a:srgbClr val="434343"/>
                </a:solidFill>
                <a:highlight>
                  <a:srgbClr val="FFFFFF"/>
                </a:highlight>
              </a:rPr>
              <a:t>I trattamenti sistemici per la psoriasi (inclusi i biologici) non sono stati associati a un rischio aumentato di mortalità ospedaliera dovuta al COVID-19. Questi risultati sono a favore della prosecuzione della terapia sistemica per la psoriasi durante la pandemia.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1245675" y="434651"/>
            <a:ext cx="67221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Background &amp; objective</a:t>
            </a:r>
            <a:endParaRPr dirty="0"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 dirty="0"/>
          </a:p>
        </p:txBody>
      </p:sp>
      <p:sp>
        <p:nvSpPr>
          <p:cNvPr id="117" name="Google Shape;117;p16"/>
          <p:cNvSpPr txBox="1"/>
          <p:nvPr/>
        </p:nvSpPr>
        <p:spPr>
          <a:xfrm>
            <a:off x="1705212" y="1708415"/>
            <a:ext cx="6136200" cy="84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Data on treatment exposures for psoriasis and poor COVID-19 outcomes are limited.</a:t>
            </a:r>
            <a:endParaRPr lang="it-IT" sz="1200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949025" y="1393550"/>
            <a:ext cx="51204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Background</a:t>
            </a:r>
            <a:endParaRPr lang="en-US" b="1" dirty="0"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25" y="2216912"/>
            <a:ext cx="1276300" cy="1276300"/>
          </a:xfrm>
          <a:prstGeom prst="rect">
            <a:avLst/>
          </a:prstGeom>
          <a:noFill/>
          <a:ln>
            <a:noFill/>
          </a:ln>
          <a:effectLst>
            <a:reflection stA="20000" endPos="30000" fadeDir="5400012" sy="-100000" algn="bl" rotWithShape="0"/>
          </a:effectLst>
        </p:spPr>
      </p:pic>
      <p:sp>
        <p:nvSpPr>
          <p:cNvPr id="9" name="Google Shape;105;p15">
            <a:extLst>
              <a:ext uri="{FF2B5EF4-FFF2-40B4-BE49-F238E27FC236}">
                <a16:creationId xmlns:a16="http://schemas.microsoft.com/office/drawing/2014/main" id="{24D085B3-7102-2B40-8EE1-BD2E97829989}"/>
              </a:ext>
            </a:extLst>
          </p:cNvPr>
          <p:cNvSpPr txBox="1">
            <a:spLocks/>
          </p:cNvSpPr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100"/>
            </a:pPr>
            <a:r>
              <a:rPr lang="it-IT" dirty="0"/>
              <a:t>Focus sulla psoriasi</a:t>
            </a:r>
          </a:p>
          <a:p>
            <a:pPr algn="r"/>
            <a:endParaRPr lang="it-IT" dirty="0"/>
          </a:p>
        </p:txBody>
      </p:sp>
      <p:sp>
        <p:nvSpPr>
          <p:cNvPr id="10" name="Google Shape;118;p16">
            <a:extLst>
              <a:ext uri="{FF2B5EF4-FFF2-40B4-BE49-F238E27FC236}">
                <a16:creationId xmlns:a16="http://schemas.microsoft.com/office/drawing/2014/main" id="{2FDAD914-26BB-4855-94A4-72E0FA321C1B}"/>
              </a:ext>
            </a:extLst>
          </p:cNvPr>
          <p:cNvSpPr txBox="1"/>
          <p:nvPr/>
        </p:nvSpPr>
        <p:spPr>
          <a:xfrm>
            <a:off x="1949025" y="2475974"/>
            <a:ext cx="51204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Objective</a:t>
            </a:r>
            <a:endParaRPr lang="en-US" b="1" dirty="0"/>
          </a:p>
        </p:txBody>
      </p:sp>
      <p:sp>
        <p:nvSpPr>
          <p:cNvPr id="12" name="Google Shape;117;p16">
            <a:extLst>
              <a:ext uri="{FF2B5EF4-FFF2-40B4-BE49-F238E27FC236}">
                <a16:creationId xmlns:a16="http://schemas.microsoft.com/office/drawing/2014/main" id="{D2130EF0-BF42-47D8-A09D-59C016C859B1}"/>
              </a:ext>
            </a:extLst>
          </p:cNvPr>
          <p:cNvSpPr txBox="1"/>
          <p:nvPr/>
        </p:nvSpPr>
        <p:spPr>
          <a:xfrm>
            <a:off x="1705212" y="2814137"/>
            <a:ext cx="6136200" cy="84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To assess the risk of hospitalization or in-hospital mortality due to COVID-19 by treatment exposure in patients with psoriasis.</a:t>
            </a:r>
            <a:endParaRPr lang="it-IT" sz="1200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1245675" y="434651"/>
            <a:ext cx="67221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Methods</a:t>
            </a:r>
            <a:endParaRPr dirty="0"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 dirty="0"/>
          </a:p>
        </p:txBody>
      </p:sp>
      <p:sp>
        <p:nvSpPr>
          <p:cNvPr id="117" name="Google Shape;117;p16"/>
          <p:cNvSpPr txBox="1"/>
          <p:nvPr/>
        </p:nvSpPr>
        <p:spPr>
          <a:xfrm>
            <a:off x="1705212" y="1370907"/>
            <a:ext cx="6136200" cy="169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All adults with psoriasis registered in the French national health-insurance (Système National des Données de Santé, SNDS) database between 2008 and 2019 were eligible. 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Two study periods were considered: 15 February to 30 June 2020 and 1 October 2020 to 31 January 2021, the first and second waves of the COVID-19 pandemic in France, respectively. 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Patients were classified according to their baseline treatment: biologics, nonbiologics, topicals or no treatment. 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The primary endpoint was hospitalization for COVID-19 using Cox models with inverse probability of treatment weighting. 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The secondary endpoint was in-hospital mortality due to COVID-19.</a:t>
            </a:r>
            <a:endParaRPr lang="it-IT" sz="1200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25" y="2216912"/>
            <a:ext cx="1276300" cy="1276300"/>
          </a:xfrm>
          <a:prstGeom prst="rect">
            <a:avLst/>
          </a:prstGeom>
          <a:noFill/>
          <a:ln>
            <a:noFill/>
          </a:ln>
          <a:effectLst>
            <a:reflection stA="20000" endPos="30000" fadeDir="5400012" sy="-100000" algn="bl" rotWithShape="0"/>
          </a:effectLst>
        </p:spPr>
      </p:pic>
      <p:sp>
        <p:nvSpPr>
          <p:cNvPr id="9" name="Google Shape;105;p15">
            <a:extLst>
              <a:ext uri="{FF2B5EF4-FFF2-40B4-BE49-F238E27FC236}">
                <a16:creationId xmlns:a16="http://schemas.microsoft.com/office/drawing/2014/main" id="{24D085B3-7102-2B40-8EE1-BD2E97829989}"/>
              </a:ext>
            </a:extLst>
          </p:cNvPr>
          <p:cNvSpPr txBox="1">
            <a:spLocks/>
          </p:cNvSpPr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100"/>
            </a:pPr>
            <a:r>
              <a:rPr lang="it-IT" dirty="0"/>
              <a:t>Focus sulla psoriasi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21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1245675" y="451584"/>
            <a:ext cx="67221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3300"/>
              <a:buFont typeface="Calibri"/>
              <a:buNone/>
            </a:pPr>
            <a:r>
              <a:rPr lang="it" dirty="0"/>
              <a:t>Results</a:t>
            </a: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 dirty="0"/>
          </a:p>
        </p:txBody>
      </p:sp>
      <p:sp>
        <p:nvSpPr>
          <p:cNvPr id="128" name="Google Shape;128;p17"/>
          <p:cNvSpPr txBox="1"/>
          <p:nvPr/>
        </p:nvSpPr>
        <p:spPr>
          <a:xfrm>
            <a:off x="1705212" y="1397354"/>
            <a:ext cx="6136200" cy="291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We identified 1 326 312 patients with psoriasis (mean age 59 years; males, 48%). 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During the first study period, 3871 patients were hospitalized for COVID-19 and 759 (20%) died; during the second period 3603 were hospitalized for COVID-19 and 686 (19%) died. 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In the propensity score-weighted Cox models, risk of hospitalization for COVID-19 was associated with exposure to topicals or nonbiologics [hazard ratio (95% confidence interval): 1.11 (1.04-1.20) and 1.27 (1.09-1.48), respectively] during the first period, and with all exposure types, during the second period. 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None of the exposure types was associated with in-hospital mortality due to COVID-19.</a:t>
            </a:r>
            <a:endParaRPr lang="it-IT" sz="1200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25" y="2309813"/>
            <a:ext cx="1090500" cy="1090500"/>
          </a:xfrm>
          <a:prstGeom prst="rect">
            <a:avLst/>
          </a:prstGeom>
          <a:noFill/>
          <a:ln>
            <a:noFill/>
          </a:ln>
          <a:effectLst>
            <a:reflection stA="31000" endPos="22000" fadeDir="5400012" sy="-100000" algn="bl" rotWithShape="0"/>
          </a:effectLst>
        </p:spPr>
      </p:pic>
      <p:sp>
        <p:nvSpPr>
          <p:cNvPr id="9" name="Google Shape;105;p15">
            <a:extLst>
              <a:ext uri="{FF2B5EF4-FFF2-40B4-BE49-F238E27FC236}">
                <a16:creationId xmlns:a16="http://schemas.microsoft.com/office/drawing/2014/main" id="{689C9FB5-1062-E447-9B6C-BDF46B9EF687}"/>
              </a:ext>
            </a:extLst>
          </p:cNvPr>
          <p:cNvSpPr txBox="1">
            <a:spLocks/>
          </p:cNvSpPr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100"/>
            </a:pPr>
            <a:r>
              <a:rPr lang="it-IT" dirty="0"/>
              <a:t>Focus sulla psoriasi</a:t>
            </a:r>
          </a:p>
          <a:p>
            <a:pPr algn="r"/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1210950" y="452713"/>
            <a:ext cx="67221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Conclusions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 dirty="0"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 dirty="0"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25" y="2151438"/>
            <a:ext cx="1171500" cy="1171500"/>
          </a:xfrm>
          <a:prstGeom prst="rect">
            <a:avLst/>
          </a:prstGeom>
          <a:noFill/>
          <a:ln>
            <a:noFill/>
          </a:ln>
          <a:effectLst>
            <a:reflection stA="25000" endPos="30000" fadeDir="5400012" sy="-100000" algn="bl" rotWithShape="0"/>
          </a:effectLst>
        </p:spPr>
      </p:pic>
      <p:sp>
        <p:nvSpPr>
          <p:cNvPr id="140" name="Google Shape;140;p18"/>
          <p:cNvSpPr txBox="1"/>
          <p:nvPr/>
        </p:nvSpPr>
        <p:spPr>
          <a:xfrm>
            <a:off x="1707102" y="1401452"/>
            <a:ext cx="61362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Systemic treatments for psoriasis (including biologics) were not associated with increased risk of in-hospital mortality due to COVID-19. 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Char char="●"/>
            </a:pPr>
            <a:r>
              <a:rPr lang="en-US" sz="1200" dirty="0">
                <a:solidFill>
                  <a:srgbClr val="434343"/>
                </a:solidFill>
                <a:highlight>
                  <a:srgbClr val="FFFFFF"/>
                </a:highlight>
              </a:rPr>
              <a:t>These results support maintaining systemic treatment for psoriasis during the pandemic.</a:t>
            </a:r>
            <a:endParaRPr lang="it-IT" sz="1200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8" name="Google Shape;105;p15">
            <a:extLst>
              <a:ext uri="{FF2B5EF4-FFF2-40B4-BE49-F238E27FC236}">
                <a16:creationId xmlns:a16="http://schemas.microsoft.com/office/drawing/2014/main" id="{8D60DCEE-7FF0-A646-ADA0-B43EE8C9788D}"/>
              </a:ext>
            </a:extLst>
          </p:cNvPr>
          <p:cNvSpPr txBox="1">
            <a:spLocks/>
          </p:cNvSpPr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100"/>
            </a:pPr>
            <a:r>
              <a:rPr lang="it-IT" dirty="0"/>
              <a:t>Focus sulla psoriasi</a:t>
            </a:r>
          </a:p>
          <a:p>
            <a:pPr algn="r"/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;p6">
            <a:extLst>
              <a:ext uri="{FF2B5EF4-FFF2-40B4-BE49-F238E27FC236}">
                <a16:creationId xmlns:a16="http://schemas.microsoft.com/office/drawing/2014/main" id="{F683DBA0-5934-1442-89BE-629C93C85744}"/>
              </a:ext>
            </a:extLst>
          </p:cNvPr>
          <p:cNvSpPr txBox="1"/>
          <p:nvPr/>
        </p:nvSpPr>
        <p:spPr>
          <a:xfrm>
            <a:off x="1566000" y="4191651"/>
            <a:ext cx="6012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dirty="0">
                <a:solidFill>
                  <a:schemeClr val="tx1"/>
                </a:solidFill>
              </a:rPr>
              <a:t>Un servizio di aggiornamento scientifico sostenuto da un contributo educazionale non condizionante di</a:t>
            </a:r>
            <a:endParaRPr sz="1000" dirty="0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24E016-7B39-3842-85AC-6406DAE0A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069" y="4442879"/>
            <a:ext cx="1079863" cy="590550"/>
          </a:xfrm>
          <a:prstGeom prst="rect">
            <a:avLst/>
          </a:prstGeom>
        </p:spPr>
      </p:pic>
      <p:sp>
        <p:nvSpPr>
          <p:cNvPr id="12" name="Google Shape;71;p13">
            <a:extLst>
              <a:ext uri="{FF2B5EF4-FFF2-40B4-BE49-F238E27FC236}">
                <a16:creationId xmlns:a16="http://schemas.microsoft.com/office/drawing/2014/main" id="{C9559913-5A01-294C-9242-99223406095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1168552"/>
            <a:ext cx="8520600" cy="147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INFODERMATOLOGY SUMMARIES</a:t>
            </a:r>
            <a:endParaRPr b="1" dirty="0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72;p13">
            <a:extLst>
              <a:ext uri="{FF2B5EF4-FFF2-40B4-BE49-F238E27FC236}">
                <a16:creationId xmlns:a16="http://schemas.microsoft.com/office/drawing/2014/main" id="{8CDA765F-A04A-9043-87B8-5721A06D67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717803"/>
            <a:ext cx="8520600" cy="70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</a:rPr>
              <a:t>Focus sulla psoriasi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369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475</Words>
  <Application>Microsoft Macintosh PowerPoint</Application>
  <PresentationFormat>Presentazione su schermo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Comfortaa</vt:lpstr>
      <vt:lpstr>Calibri</vt:lpstr>
      <vt:lpstr>Simple Light</vt:lpstr>
      <vt:lpstr>INFODERMATOLOGY SUMMARIES</vt:lpstr>
      <vt:lpstr>Psoriasis-related treatment exposure and hospitalization or in-hospital mortality due to COVID-19 during the first and second wave of the pandemic: cohort study of 1 326 312 patients in France</vt:lpstr>
      <vt:lpstr>Focus sulla psoriasi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INFODERMATOLOGY SUMMARIES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DERMASUM</dc:title>
  <dc:creator>Utente</dc:creator>
  <cp:lastModifiedBy>Giorgio Mantovani</cp:lastModifiedBy>
  <cp:revision>11</cp:revision>
  <dcterms:modified xsi:type="dcterms:W3CDTF">2022-02-15T11:20:54Z</dcterms:modified>
</cp:coreProperties>
</file>